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8" r:id="rId3"/>
    <p:sldMasterId id="2147483682" r:id="rId4"/>
    <p:sldMasterId id="2147483694" r:id="rId5"/>
    <p:sldMasterId id="2147483696" r:id="rId6"/>
    <p:sldMasterId id="2147483700" r:id="rId7"/>
    <p:sldMasterId id="2147483704" r:id="rId8"/>
    <p:sldMasterId id="2147483706" r:id="rId9"/>
    <p:sldMasterId id="2147483722" r:id="rId10"/>
  </p:sldMasterIdLst>
  <p:notesMasterIdLst>
    <p:notesMasterId r:id="rId69"/>
  </p:notesMasterIdLst>
  <p:handoutMasterIdLst>
    <p:handoutMasterId r:id="rId70"/>
  </p:handoutMasterIdLst>
  <p:sldIdLst>
    <p:sldId id="299" r:id="rId11"/>
    <p:sldId id="396" r:id="rId12"/>
    <p:sldId id="402" r:id="rId13"/>
    <p:sldId id="397" r:id="rId14"/>
    <p:sldId id="365" r:id="rId15"/>
    <p:sldId id="385" r:id="rId16"/>
    <p:sldId id="384" r:id="rId17"/>
    <p:sldId id="307" r:id="rId18"/>
    <p:sldId id="309" r:id="rId19"/>
    <p:sldId id="310" r:id="rId20"/>
    <p:sldId id="386" r:id="rId21"/>
    <p:sldId id="387" r:id="rId22"/>
    <p:sldId id="388" r:id="rId23"/>
    <p:sldId id="389" r:id="rId24"/>
    <p:sldId id="390" r:id="rId25"/>
    <p:sldId id="391" r:id="rId26"/>
    <p:sldId id="392" r:id="rId27"/>
    <p:sldId id="320" r:id="rId28"/>
    <p:sldId id="321"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51" r:id="rId43"/>
    <p:sldId id="353" r:id="rId44"/>
    <p:sldId id="354" r:id="rId45"/>
    <p:sldId id="355" r:id="rId46"/>
    <p:sldId id="356" r:id="rId47"/>
    <p:sldId id="357" r:id="rId48"/>
    <p:sldId id="358" r:id="rId49"/>
    <p:sldId id="359" r:id="rId50"/>
    <p:sldId id="382" r:id="rId51"/>
    <p:sldId id="323" r:id="rId52"/>
    <p:sldId id="399" r:id="rId53"/>
    <p:sldId id="404" r:id="rId54"/>
    <p:sldId id="259" r:id="rId55"/>
    <p:sldId id="403" r:id="rId56"/>
    <p:sldId id="369" r:id="rId57"/>
    <p:sldId id="370" r:id="rId58"/>
    <p:sldId id="371" r:id="rId59"/>
    <p:sldId id="372" r:id="rId60"/>
    <p:sldId id="373" r:id="rId61"/>
    <p:sldId id="374" r:id="rId62"/>
    <p:sldId id="375" r:id="rId63"/>
    <p:sldId id="376" r:id="rId64"/>
    <p:sldId id="377" r:id="rId65"/>
    <p:sldId id="378" r:id="rId66"/>
    <p:sldId id="379" r:id="rId67"/>
    <p:sldId id="38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1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sorterViewPr>
    <p:cViewPr varScale="1">
      <p:scale>
        <a:sx n="100" d="100"/>
        <a:sy n="100" d="100"/>
      </p:scale>
      <p:origin x="0" y="-19416"/>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8/9/2018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8/9/2018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See Appendix</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D734C8-D8D1-4466-82AF-766A714AD507}" type="slidenum">
              <a:rPr lang="en-US" altLang="en-US" smtClean="0">
                <a:solidFill>
                  <a:prstClr val="black"/>
                </a:solidFill>
              </a:rPr>
              <a:pPr>
                <a:spcBef>
                  <a:spcPct val="0"/>
                </a:spcBef>
              </a:pPr>
              <a:t>10</a:t>
            </a:fld>
            <a:endParaRPr lang="en-US" altLang="en-US">
              <a:solidFill>
                <a:prstClr val="black"/>
              </a:solidFill>
            </a:endParaRPr>
          </a:p>
        </p:txBody>
      </p:sp>
    </p:spTree>
    <p:extLst>
      <p:ext uri="{BB962C8B-B14F-4D97-AF65-F5344CB8AC3E}">
        <p14:creationId xmlns:p14="http://schemas.microsoft.com/office/powerpoint/2010/main" val="145707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58871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3333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59A05D7-40D4-49B3-86E3-BEC912A46A87}" type="slidenum">
              <a:rPr lang="en-US" smtClean="0">
                <a:solidFill>
                  <a:srgbClr val="000000"/>
                </a:solidFill>
              </a:rPr>
              <a:pPr/>
              <a:t>46</a:t>
            </a:fld>
            <a:endParaRPr lang="en-US">
              <a:solidFill>
                <a:srgbClr val="000000"/>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398249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8/9/2018</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8/9/2018</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8/9/2018</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8/9/2018</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8/9/2018</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dirty="0"/>
              <a:t>Click to edit Master title style</a:t>
            </a:r>
            <a:endParaRPr dirty="0"/>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Tree>
    <p:extLst>
      <p:ext uri="{BB962C8B-B14F-4D97-AF65-F5344CB8AC3E}">
        <p14:creationId xmlns:p14="http://schemas.microsoft.com/office/powerpoint/2010/main" val="227393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0634" y="367553"/>
            <a:ext cx="8317661" cy="1219200"/>
          </a:xfrm>
        </p:spPr>
        <p:txBody>
          <a:bodyPr/>
          <a:lstStyle>
            <a:lvl1pPr algn="ctr">
              <a:defRPr b="1"/>
            </a:lvl1pPr>
          </a:lstStyle>
          <a:p>
            <a:r>
              <a:rPr lang="en-US" dirty="0"/>
              <a:t>Click to edit Master title style</a:t>
            </a:r>
            <a:endParaRPr dirty="0"/>
          </a:p>
        </p:txBody>
      </p:sp>
      <p:sp>
        <p:nvSpPr>
          <p:cNvPr id="3" name="Content Placeholder 2"/>
          <p:cNvSpPr>
            <a:spLocks noGrp="1"/>
          </p:cNvSpPr>
          <p:nvPr>
            <p:ph idx="1"/>
          </p:nvPr>
        </p:nvSpPr>
        <p:spPr>
          <a:xfrm>
            <a:off x="1065213" y="1790701"/>
            <a:ext cx="10058400" cy="4229100"/>
          </a:xfrm>
        </p:spPr>
        <p:txBody>
          <a:bodyPr/>
          <a:lstStyle>
            <a:lvl1pPr>
              <a:defRPr sz="3600" b="1"/>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a:xfrm>
            <a:off x="365966" y="6468037"/>
            <a:ext cx="762000" cy="228600"/>
          </a:xfrm>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14824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166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2409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6665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0634" y="367553"/>
            <a:ext cx="8317661" cy="1219200"/>
          </a:xfrm>
        </p:spPr>
        <p:txBody>
          <a:bodyPr/>
          <a:lstStyle>
            <a:lvl1pPr algn="ctr">
              <a:defRPr b="1"/>
            </a:lvl1pPr>
          </a:lstStyle>
          <a:p>
            <a:r>
              <a:rPr lang="en-US" dirty="0"/>
              <a:t>Click to edit Master title style</a:t>
            </a:r>
            <a:endParaRPr dirty="0"/>
          </a:p>
        </p:txBody>
      </p:sp>
      <p:sp>
        <p:nvSpPr>
          <p:cNvPr id="3" name="Content Placeholder 2"/>
          <p:cNvSpPr>
            <a:spLocks noGrp="1"/>
          </p:cNvSpPr>
          <p:nvPr>
            <p:ph idx="1"/>
          </p:nvPr>
        </p:nvSpPr>
        <p:spPr>
          <a:xfrm>
            <a:off x="1065213" y="1790701"/>
            <a:ext cx="10058400" cy="4229100"/>
          </a:xfrm>
        </p:spPr>
        <p:txBody>
          <a:bodyPr/>
          <a:lstStyle>
            <a:lvl1pPr>
              <a:defRPr sz="3600" b="1"/>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a:xfrm>
            <a:off x="303213" y="6432177"/>
            <a:ext cx="762000" cy="228600"/>
          </a:xfrm>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8/9/2018</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31860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416523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180733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32584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101737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421524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427651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33497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378082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A79E06A-6B4F-45EB-B383-093D9EBD9A0F}" type="slidenum">
              <a:rPr lang="en-US" altLang="en-US"/>
              <a:pPr>
                <a:defRPr/>
              </a:pPr>
              <a:t>‹#›</a:t>
            </a:fld>
            <a:endParaRPr lang="en-US" altLang="en-US"/>
          </a:p>
        </p:txBody>
      </p:sp>
    </p:spTree>
    <p:extLst>
      <p:ext uri="{BB962C8B-B14F-4D97-AF65-F5344CB8AC3E}">
        <p14:creationId xmlns:p14="http://schemas.microsoft.com/office/powerpoint/2010/main" val="366785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119888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5087 w 4917"/>
                <a:gd name="T3" fmla="*/ 0 h 1000"/>
                <a:gd name="T4" fmla="*/ 5664 w 4917"/>
                <a:gd name="T5" fmla="*/ 576 h 1000"/>
                <a:gd name="T6" fmla="*/ 5088 w 4917"/>
                <a:gd name="T7" fmla="*/ 1152 h 1000"/>
                <a:gd name="T8" fmla="*/ 0 w 4917"/>
                <a:gd name="T9" fmla="*/ 1152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grpSp>
      <p:pic>
        <p:nvPicPr>
          <p:cNvPr id="9" name="Picture 12" descr="new MAP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4401" y="4800601"/>
            <a:ext cx="22479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Rectangle 7"/>
          <p:cNvSpPr>
            <a:spLocks noGrp="1" noChangeArrowheads="1"/>
          </p:cNvSpPr>
          <p:nvPr>
            <p:ph type="ctrTitle"/>
          </p:nvPr>
        </p:nvSpPr>
        <p:spPr>
          <a:xfrm>
            <a:off x="304800" y="1427164"/>
            <a:ext cx="10769600" cy="1609725"/>
          </a:xfrm>
        </p:spPr>
        <p:txBody>
          <a:bodyPr/>
          <a:lstStyle>
            <a:lvl1pPr>
              <a:defRPr sz="4600"/>
            </a:lvl1pPr>
          </a:lstStyle>
          <a:p>
            <a:r>
              <a:rPr lang="en-US"/>
              <a:t>Click to edit Master title style</a:t>
            </a:r>
          </a:p>
        </p:txBody>
      </p:sp>
      <p:sp>
        <p:nvSpPr>
          <p:cNvPr id="80904" name="Rectangle 8"/>
          <p:cNvSpPr>
            <a:spLocks noGrp="1" noChangeArrowheads="1"/>
          </p:cNvSpPr>
          <p:nvPr>
            <p:ph type="subTitle" idx="1"/>
          </p:nvPr>
        </p:nvSpPr>
        <p:spPr>
          <a:xfrm>
            <a:off x="1422400" y="3441700"/>
            <a:ext cx="8839200" cy="1676400"/>
          </a:xfrm>
        </p:spPr>
        <p:txBody>
          <a:bodyPr/>
          <a:lstStyle>
            <a:lvl1pPr marL="0" indent="0">
              <a:buFont typeface="Wingdings" pitchFamily="2" charset="2"/>
              <a:buNone/>
              <a:defRPr/>
            </a:lvl1pPr>
          </a:lstStyle>
          <a:p>
            <a:r>
              <a:rPr lang="en-US"/>
              <a:t>Click to edit Master subtitle style</a:t>
            </a:r>
          </a:p>
        </p:txBody>
      </p:sp>
      <p:sp>
        <p:nvSpPr>
          <p:cNvPr id="10" name="Rectangle 9"/>
          <p:cNvSpPr>
            <a:spLocks noGrp="1" noChangeArrowheads="1"/>
          </p:cNvSpPr>
          <p:nvPr>
            <p:ph type="dt" sz="half" idx="10"/>
          </p:nvPr>
        </p:nvSpPr>
        <p:spPr>
          <a:xfrm>
            <a:off x="609600" y="6248400"/>
            <a:ext cx="2844800" cy="471488"/>
          </a:xfrm>
        </p:spPr>
        <p:txBody>
          <a:bodyPr/>
          <a:lstStyle>
            <a:lvl1pPr fontAlgn="auto">
              <a:spcBef>
                <a:spcPts val="0"/>
              </a:spcBef>
              <a:spcAft>
                <a:spcPts val="0"/>
              </a:spcAft>
              <a:defRPr/>
            </a:lvl1pPr>
          </a:lstStyle>
          <a:p>
            <a:pPr>
              <a:defRPr/>
            </a:pPr>
            <a:r>
              <a:rPr lang="en-US"/>
              <a:t>9/11/06</a:t>
            </a:r>
          </a:p>
        </p:txBody>
      </p:sp>
      <p:sp>
        <p:nvSpPr>
          <p:cNvPr id="11" name="Rectangle 10"/>
          <p:cNvSpPr>
            <a:spLocks noGrp="1" noChangeArrowheads="1"/>
          </p:cNvSpPr>
          <p:nvPr>
            <p:ph type="ftr" sz="quarter" idx="11"/>
          </p:nvPr>
        </p:nvSpPr>
        <p:spPr>
          <a:xfrm>
            <a:off x="4165600" y="6253163"/>
            <a:ext cx="3860800" cy="457200"/>
          </a:xfrm>
        </p:spPr>
        <p:txBody>
          <a:bodyPr/>
          <a:lstStyle>
            <a:lvl1pPr fontAlgn="auto">
              <a:spcBef>
                <a:spcPts val="0"/>
              </a:spcBef>
              <a:spcAft>
                <a:spcPts val="0"/>
              </a:spcAft>
              <a:defRPr/>
            </a:lvl1pPr>
          </a:lstStyle>
          <a:p>
            <a:pPr>
              <a:defRPr/>
            </a:pPr>
            <a:endParaRPr lang="en-US"/>
          </a:p>
        </p:txBody>
      </p:sp>
      <p:sp>
        <p:nvSpPr>
          <p:cNvPr id="12" name="Rectangle 11"/>
          <p:cNvSpPr>
            <a:spLocks noGrp="1" noChangeArrowheads="1"/>
          </p:cNvSpPr>
          <p:nvPr>
            <p:ph type="sldNum" sz="quarter" idx="12"/>
          </p:nvPr>
        </p:nvSpPr>
        <p:spPr>
          <a:xfrm>
            <a:off x="8737600" y="6248400"/>
            <a:ext cx="2844800" cy="471488"/>
          </a:xfrm>
        </p:spPr>
        <p:txBody>
          <a:bodyPr/>
          <a:lstStyle>
            <a:lvl1pPr>
              <a:defRPr/>
            </a:lvl1pPr>
          </a:lstStyle>
          <a:p>
            <a:pPr>
              <a:defRPr/>
            </a:pPr>
            <a:fld id="{8A24BFF6-7816-4DD8-9735-4EA0A07E0555}" type="slidenum">
              <a:rPr lang="en-US" altLang="en-US"/>
              <a:pPr>
                <a:defRPr/>
              </a:pPr>
              <a:t>‹#›</a:t>
            </a:fld>
            <a:endParaRPr lang="en-US" altLang="en-US"/>
          </a:p>
        </p:txBody>
      </p:sp>
    </p:spTree>
    <p:extLst>
      <p:ext uri="{BB962C8B-B14F-4D97-AF65-F5344CB8AC3E}">
        <p14:creationId xmlns:p14="http://schemas.microsoft.com/office/powerpoint/2010/main" val="2051335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650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A79E06A-6B4F-45EB-B383-093D9EBD9A0F}" type="slidenum">
              <a:rPr lang="en-US" altLang="en-US"/>
              <a:pPr>
                <a:defRPr/>
              </a:pPr>
              <a:t>‹#›</a:t>
            </a:fld>
            <a:endParaRPr lang="en-US" altLang="en-US"/>
          </a:p>
        </p:txBody>
      </p:sp>
    </p:spTree>
    <p:extLst>
      <p:ext uri="{BB962C8B-B14F-4D97-AF65-F5344CB8AC3E}">
        <p14:creationId xmlns:p14="http://schemas.microsoft.com/office/powerpoint/2010/main" val="490080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119888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5087 w 4917"/>
                <a:gd name="T3" fmla="*/ 0 h 1000"/>
                <a:gd name="T4" fmla="*/ 5664 w 4917"/>
                <a:gd name="T5" fmla="*/ 576 h 1000"/>
                <a:gd name="T6" fmla="*/ 5088 w 4917"/>
                <a:gd name="T7" fmla="*/ 1152 h 1000"/>
                <a:gd name="T8" fmla="*/ 0 w 4917"/>
                <a:gd name="T9" fmla="*/ 1152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grpSp>
      <p:pic>
        <p:nvPicPr>
          <p:cNvPr id="9" name="Picture 12" descr="new MAP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4401" y="4800601"/>
            <a:ext cx="22479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Rectangle 7"/>
          <p:cNvSpPr>
            <a:spLocks noGrp="1" noChangeArrowheads="1"/>
          </p:cNvSpPr>
          <p:nvPr>
            <p:ph type="ctrTitle"/>
          </p:nvPr>
        </p:nvSpPr>
        <p:spPr>
          <a:xfrm>
            <a:off x="304800" y="1427164"/>
            <a:ext cx="10769600" cy="1609725"/>
          </a:xfrm>
        </p:spPr>
        <p:txBody>
          <a:bodyPr/>
          <a:lstStyle>
            <a:lvl1pPr>
              <a:defRPr sz="4600"/>
            </a:lvl1pPr>
          </a:lstStyle>
          <a:p>
            <a:r>
              <a:rPr lang="en-US"/>
              <a:t>Click to edit Master title style</a:t>
            </a:r>
          </a:p>
        </p:txBody>
      </p:sp>
      <p:sp>
        <p:nvSpPr>
          <p:cNvPr id="80904" name="Rectangle 8"/>
          <p:cNvSpPr>
            <a:spLocks noGrp="1" noChangeArrowheads="1"/>
          </p:cNvSpPr>
          <p:nvPr>
            <p:ph type="subTitle" idx="1"/>
          </p:nvPr>
        </p:nvSpPr>
        <p:spPr>
          <a:xfrm>
            <a:off x="1422400" y="3441700"/>
            <a:ext cx="8839200" cy="1676400"/>
          </a:xfrm>
        </p:spPr>
        <p:txBody>
          <a:bodyPr/>
          <a:lstStyle>
            <a:lvl1pPr marL="0" indent="0">
              <a:buFont typeface="Wingdings" pitchFamily="2" charset="2"/>
              <a:buNone/>
              <a:defRPr/>
            </a:lvl1pPr>
          </a:lstStyle>
          <a:p>
            <a:r>
              <a:rPr lang="en-US"/>
              <a:t>Click to edit Master subtitle style</a:t>
            </a:r>
          </a:p>
        </p:txBody>
      </p:sp>
      <p:sp>
        <p:nvSpPr>
          <p:cNvPr id="10" name="Rectangle 9"/>
          <p:cNvSpPr>
            <a:spLocks noGrp="1" noChangeArrowheads="1"/>
          </p:cNvSpPr>
          <p:nvPr>
            <p:ph type="dt" sz="half" idx="10"/>
          </p:nvPr>
        </p:nvSpPr>
        <p:spPr>
          <a:xfrm>
            <a:off x="609600" y="6248400"/>
            <a:ext cx="2844800" cy="471488"/>
          </a:xfrm>
        </p:spPr>
        <p:txBody>
          <a:bodyPr/>
          <a:lstStyle>
            <a:lvl1pPr fontAlgn="auto">
              <a:spcBef>
                <a:spcPts val="0"/>
              </a:spcBef>
              <a:spcAft>
                <a:spcPts val="0"/>
              </a:spcAft>
              <a:defRPr/>
            </a:lvl1pPr>
          </a:lstStyle>
          <a:p>
            <a:pPr>
              <a:defRPr/>
            </a:pPr>
            <a:r>
              <a:rPr lang="en-US"/>
              <a:t>9/11/06</a:t>
            </a:r>
          </a:p>
        </p:txBody>
      </p:sp>
      <p:sp>
        <p:nvSpPr>
          <p:cNvPr id="11" name="Rectangle 10"/>
          <p:cNvSpPr>
            <a:spLocks noGrp="1" noChangeArrowheads="1"/>
          </p:cNvSpPr>
          <p:nvPr>
            <p:ph type="ftr" sz="quarter" idx="11"/>
          </p:nvPr>
        </p:nvSpPr>
        <p:spPr>
          <a:xfrm>
            <a:off x="4165600" y="6253163"/>
            <a:ext cx="3860800" cy="457200"/>
          </a:xfrm>
        </p:spPr>
        <p:txBody>
          <a:bodyPr/>
          <a:lstStyle>
            <a:lvl1pPr fontAlgn="auto">
              <a:spcBef>
                <a:spcPts val="0"/>
              </a:spcBef>
              <a:spcAft>
                <a:spcPts val="0"/>
              </a:spcAft>
              <a:defRPr/>
            </a:lvl1pPr>
          </a:lstStyle>
          <a:p>
            <a:pPr>
              <a:defRPr/>
            </a:pPr>
            <a:endParaRPr lang="en-US"/>
          </a:p>
        </p:txBody>
      </p:sp>
      <p:sp>
        <p:nvSpPr>
          <p:cNvPr id="12" name="Rectangle 11"/>
          <p:cNvSpPr>
            <a:spLocks noGrp="1" noChangeArrowheads="1"/>
          </p:cNvSpPr>
          <p:nvPr>
            <p:ph type="sldNum" sz="quarter" idx="12"/>
          </p:nvPr>
        </p:nvSpPr>
        <p:spPr>
          <a:xfrm>
            <a:off x="8737600" y="6248400"/>
            <a:ext cx="2844800" cy="471488"/>
          </a:xfrm>
        </p:spPr>
        <p:txBody>
          <a:bodyPr/>
          <a:lstStyle>
            <a:lvl1pPr>
              <a:defRPr/>
            </a:lvl1pPr>
          </a:lstStyle>
          <a:p>
            <a:pPr>
              <a:defRPr/>
            </a:pPr>
            <a:fld id="{8A24BFF6-7816-4DD8-9735-4EA0A07E0555}" type="slidenum">
              <a:rPr lang="en-US" altLang="en-US"/>
              <a:pPr>
                <a:defRPr/>
              </a:pPr>
              <a:t>‹#›</a:t>
            </a:fld>
            <a:endParaRPr lang="en-US" altLang="en-US"/>
          </a:p>
        </p:txBody>
      </p:sp>
    </p:spTree>
    <p:extLst>
      <p:ext uri="{BB962C8B-B14F-4D97-AF65-F5344CB8AC3E}">
        <p14:creationId xmlns:p14="http://schemas.microsoft.com/office/powerpoint/2010/main" val="186813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811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fontAlgn="auto">
              <a:spcBef>
                <a:spcPts val="0"/>
              </a:spcBef>
              <a:spcAft>
                <a:spcPts val="0"/>
              </a:spcAft>
              <a:defRPr/>
            </a:lvl1pPr>
          </a:lstStyle>
          <a:p>
            <a:pPr>
              <a:defRPr/>
            </a:pPr>
            <a:r>
              <a:rPr lang="en-US"/>
              <a:t>9/11/06</a:t>
            </a:r>
          </a:p>
        </p:txBody>
      </p:sp>
      <p:sp>
        <p:nvSpPr>
          <p:cNvPr id="5"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CB6E9C54-6B0E-4B76-9F11-80A0D521BC9B}" type="slidenum">
              <a:rPr lang="en-US" altLang="en-US"/>
              <a:pPr>
                <a:defRPr/>
              </a:pPr>
              <a:t>‹#›</a:t>
            </a:fld>
            <a:endParaRPr lang="en-US" altLang="en-US"/>
          </a:p>
        </p:txBody>
      </p:sp>
    </p:spTree>
    <p:extLst>
      <p:ext uri="{BB962C8B-B14F-4D97-AF65-F5344CB8AC3E}">
        <p14:creationId xmlns:p14="http://schemas.microsoft.com/office/powerpoint/2010/main" val="1194258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fontAlgn="auto" hangingPunct="0">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eaLnBrk="0" fontAlgn="auto" hangingPunct="0">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A79E06A-6B4F-45EB-B383-093D9EBD9A0F}" type="slidenum">
              <a:rPr lang="en-US" altLang="en-US"/>
              <a:pPr>
                <a:defRPr/>
              </a:pPr>
              <a:t>‹#›</a:t>
            </a:fld>
            <a:endParaRPr lang="en-US" altLang="en-US"/>
          </a:p>
        </p:txBody>
      </p:sp>
    </p:spTree>
    <p:extLst>
      <p:ext uri="{BB962C8B-B14F-4D97-AF65-F5344CB8AC3E}">
        <p14:creationId xmlns:p14="http://schemas.microsoft.com/office/powerpoint/2010/main" val="2302413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119888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5087 w 4917"/>
                <a:gd name="T3" fmla="*/ 0 h 1000"/>
                <a:gd name="T4" fmla="*/ 5664 w 4917"/>
                <a:gd name="T5" fmla="*/ 576 h 1000"/>
                <a:gd name="T6" fmla="*/ 5088 w 4917"/>
                <a:gd name="T7" fmla="*/ 1152 h 1000"/>
                <a:gd name="T8" fmla="*/ 0 w 4917"/>
                <a:gd name="T9" fmla="*/ 1152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grpSp>
      <p:pic>
        <p:nvPicPr>
          <p:cNvPr id="9" name="Picture 12" descr="new MAP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4401" y="4800601"/>
            <a:ext cx="22479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Rectangle 7"/>
          <p:cNvSpPr>
            <a:spLocks noGrp="1" noChangeArrowheads="1"/>
          </p:cNvSpPr>
          <p:nvPr>
            <p:ph type="ctrTitle"/>
          </p:nvPr>
        </p:nvSpPr>
        <p:spPr>
          <a:xfrm>
            <a:off x="304800" y="1427164"/>
            <a:ext cx="10769600" cy="1609725"/>
          </a:xfrm>
        </p:spPr>
        <p:txBody>
          <a:bodyPr/>
          <a:lstStyle>
            <a:lvl1pPr>
              <a:defRPr sz="4600"/>
            </a:lvl1pPr>
          </a:lstStyle>
          <a:p>
            <a:r>
              <a:rPr lang="en-US"/>
              <a:t>Click to edit Master title style</a:t>
            </a:r>
          </a:p>
        </p:txBody>
      </p:sp>
      <p:sp>
        <p:nvSpPr>
          <p:cNvPr id="80904" name="Rectangle 8"/>
          <p:cNvSpPr>
            <a:spLocks noGrp="1" noChangeArrowheads="1"/>
          </p:cNvSpPr>
          <p:nvPr>
            <p:ph type="subTitle" idx="1"/>
          </p:nvPr>
        </p:nvSpPr>
        <p:spPr>
          <a:xfrm>
            <a:off x="1422400" y="3441700"/>
            <a:ext cx="8839200" cy="1676400"/>
          </a:xfrm>
        </p:spPr>
        <p:txBody>
          <a:bodyPr/>
          <a:lstStyle>
            <a:lvl1pPr marL="0" indent="0">
              <a:buFont typeface="Wingdings" pitchFamily="2" charset="2"/>
              <a:buNone/>
              <a:defRPr/>
            </a:lvl1pPr>
          </a:lstStyle>
          <a:p>
            <a:r>
              <a:rPr lang="en-US"/>
              <a:t>Click to edit Master subtitle style</a:t>
            </a:r>
          </a:p>
        </p:txBody>
      </p:sp>
      <p:sp>
        <p:nvSpPr>
          <p:cNvPr id="10" name="Rectangle 9"/>
          <p:cNvSpPr>
            <a:spLocks noGrp="1" noChangeArrowheads="1"/>
          </p:cNvSpPr>
          <p:nvPr>
            <p:ph type="dt" sz="half" idx="10"/>
          </p:nvPr>
        </p:nvSpPr>
        <p:spPr>
          <a:xfrm>
            <a:off x="609600" y="6248400"/>
            <a:ext cx="2844800" cy="471488"/>
          </a:xfrm>
        </p:spPr>
        <p:txBody>
          <a:bodyPr/>
          <a:lstStyle>
            <a:lvl1pPr fontAlgn="auto">
              <a:spcBef>
                <a:spcPts val="0"/>
              </a:spcBef>
              <a:spcAft>
                <a:spcPts val="0"/>
              </a:spcAft>
              <a:defRPr/>
            </a:lvl1pPr>
          </a:lstStyle>
          <a:p>
            <a:pPr>
              <a:defRPr/>
            </a:pPr>
            <a:r>
              <a:rPr lang="en-US"/>
              <a:t>9/11/06</a:t>
            </a:r>
          </a:p>
        </p:txBody>
      </p:sp>
      <p:sp>
        <p:nvSpPr>
          <p:cNvPr id="11" name="Rectangle 10"/>
          <p:cNvSpPr>
            <a:spLocks noGrp="1" noChangeArrowheads="1"/>
          </p:cNvSpPr>
          <p:nvPr>
            <p:ph type="ftr" sz="quarter" idx="11"/>
          </p:nvPr>
        </p:nvSpPr>
        <p:spPr>
          <a:xfrm>
            <a:off x="4165600" y="6253163"/>
            <a:ext cx="3860800" cy="457200"/>
          </a:xfrm>
        </p:spPr>
        <p:txBody>
          <a:bodyPr/>
          <a:lstStyle>
            <a:lvl1pPr fontAlgn="auto">
              <a:spcBef>
                <a:spcPts val="0"/>
              </a:spcBef>
              <a:spcAft>
                <a:spcPts val="0"/>
              </a:spcAft>
              <a:defRPr/>
            </a:lvl1pPr>
          </a:lstStyle>
          <a:p>
            <a:pPr>
              <a:defRPr/>
            </a:pPr>
            <a:endParaRPr lang="en-US"/>
          </a:p>
        </p:txBody>
      </p:sp>
      <p:sp>
        <p:nvSpPr>
          <p:cNvPr id="12" name="Rectangle 11"/>
          <p:cNvSpPr>
            <a:spLocks noGrp="1" noChangeArrowheads="1"/>
          </p:cNvSpPr>
          <p:nvPr>
            <p:ph type="sldNum" sz="quarter" idx="12"/>
          </p:nvPr>
        </p:nvSpPr>
        <p:spPr>
          <a:xfrm>
            <a:off x="8737600" y="6248400"/>
            <a:ext cx="2844800" cy="471488"/>
          </a:xfrm>
        </p:spPr>
        <p:txBody>
          <a:bodyPr/>
          <a:lstStyle>
            <a:lvl1pPr>
              <a:defRPr/>
            </a:lvl1pPr>
          </a:lstStyle>
          <a:p>
            <a:pPr>
              <a:defRPr/>
            </a:pPr>
            <a:fld id="{8A24BFF6-7816-4DD8-9735-4EA0A07E0555}" type="slidenum">
              <a:rPr lang="en-US" altLang="en-US"/>
              <a:pPr>
                <a:defRPr/>
              </a:pPr>
              <a:t>‹#›</a:t>
            </a:fld>
            <a:endParaRPr lang="en-US" altLang="en-US"/>
          </a:p>
        </p:txBody>
      </p:sp>
    </p:spTree>
    <p:extLst>
      <p:ext uri="{BB962C8B-B14F-4D97-AF65-F5344CB8AC3E}">
        <p14:creationId xmlns:p14="http://schemas.microsoft.com/office/powerpoint/2010/main" val="1947220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212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119888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5860 w 4917"/>
                <a:gd name="T3" fmla="*/ 0 h 1000"/>
                <a:gd name="T4" fmla="*/ 6524 w 4917"/>
                <a:gd name="T5" fmla="*/ 664 h 1000"/>
                <a:gd name="T6" fmla="*/ 5861 w 4917"/>
                <a:gd name="T7" fmla="*/ 1327 h 1000"/>
                <a:gd name="T8" fmla="*/ 0 w 4917"/>
                <a:gd name="T9" fmla="*/ 132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grpSp>
      <p:pic>
        <p:nvPicPr>
          <p:cNvPr id="9" name="Picture 12" descr="new MAP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34401" y="4800601"/>
            <a:ext cx="22479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Rectangle 7"/>
          <p:cNvSpPr>
            <a:spLocks noGrp="1" noChangeArrowheads="1"/>
          </p:cNvSpPr>
          <p:nvPr>
            <p:ph type="ctrTitle"/>
          </p:nvPr>
        </p:nvSpPr>
        <p:spPr>
          <a:xfrm>
            <a:off x="304800" y="1427164"/>
            <a:ext cx="10769600" cy="1609725"/>
          </a:xfrm>
        </p:spPr>
        <p:txBody>
          <a:bodyPr/>
          <a:lstStyle>
            <a:lvl1pPr>
              <a:defRPr sz="4600"/>
            </a:lvl1pPr>
          </a:lstStyle>
          <a:p>
            <a:r>
              <a:rPr lang="en-US"/>
              <a:t>Click to edit Master title style</a:t>
            </a:r>
          </a:p>
        </p:txBody>
      </p:sp>
      <p:sp>
        <p:nvSpPr>
          <p:cNvPr id="80904" name="Rectangle 8"/>
          <p:cNvSpPr>
            <a:spLocks noGrp="1" noChangeArrowheads="1"/>
          </p:cNvSpPr>
          <p:nvPr>
            <p:ph type="subTitle" idx="1"/>
          </p:nvPr>
        </p:nvSpPr>
        <p:spPr>
          <a:xfrm>
            <a:off x="1422400" y="3441700"/>
            <a:ext cx="8839200" cy="1676400"/>
          </a:xfrm>
        </p:spPr>
        <p:txBody>
          <a:bodyPr/>
          <a:lstStyle>
            <a:lvl1pPr marL="0" indent="0">
              <a:buFont typeface="Wingdings" pitchFamily="2" charset="2"/>
              <a:buNone/>
              <a:defRPr/>
            </a:lvl1pPr>
          </a:lstStyle>
          <a:p>
            <a:r>
              <a:rPr lang="en-US"/>
              <a:t>Click to edit Master subtitle style</a:t>
            </a:r>
          </a:p>
        </p:txBody>
      </p:sp>
      <p:sp>
        <p:nvSpPr>
          <p:cNvPr id="10" name="Rectangle 9"/>
          <p:cNvSpPr>
            <a:spLocks noGrp="1" noChangeArrowheads="1"/>
          </p:cNvSpPr>
          <p:nvPr>
            <p:ph type="dt" sz="half" idx="10"/>
          </p:nvPr>
        </p:nvSpPr>
        <p:spPr>
          <a:xfrm>
            <a:off x="609600" y="6248400"/>
            <a:ext cx="2844800" cy="471488"/>
          </a:xfrm>
        </p:spPr>
        <p:txBody>
          <a:bodyPr/>
          <a:lstStyle>
            <a:lvl1pPr fontAlgn="auto">
              <a:spcBef>
                <a:spcPts val="0"/>
              </a:spcBef>
              <a:spcAft>
                <a:spcPts val="0"/>
              </a:spcAft>
              <a:defRPr/>
            </a:lvl1pPr>
          </a:lstStyle>
          <a:p>
            <a:pPr>
              <a:defRPr/>
            </a:pPr>
            <a:r>
              <a:rPr lang="en-US"/>
              <a:t>9/11/06</a:t>
            </a:r>
          </a:p>
        </p:txBody>
      </p:sp>
      <p:sp>
        <p:nvSpPr>
          <p:cNvPr id="11" name="Rectangle 10"/>
          <p:cNvSpPr>
            <a:spLocks noGrp="1" noChangeArrowheads="1"/>
          </p:cNvSpPr>
          <p:nvPr>
            <p:ph type="ftr" sz="quarter" idx="11"/>
          </p:nvPr>
        </p:nvSpPr>
        <p:spPr>
          <a:xfrm>
            <a:off x="4165600" y="6253163"/>
            <a:ext cx="3860800" cy="457200"/>
          </a:xfrm>
        </p:spPr>
        <p:txBody>
          <a:bodyPr/>
          <a:lstStyle>
            <a:lvl1pPr fontAlgn="auto">
              <a:spcBef>
                <a:spcPts val="0"/>
              </a:spcBef>
              <a:spcAft>
                <a:spcPts val="0"/>
              </a:spcAft>
              <a:defRPr/>
            </a:lvl1pPr>
          </a:lstStyle>
          <a:p>
            <a:pPr>
              <a:defRPr/>
            </a:pPr>
            <a:endParaRPr lang="en-US"/>
          </a:p>
        </p:txBody>
      </p:sp>
      <p:sp>
        <p:nvSpPr>
          <p:cNvPr id="12" name="Rectangle 11"/>
          <p:cNvSpPr>
            <a:spLocks noGrp="1" noChangeArrowheads="1"/>
          </p:cNvSpPr>
          <p:nvPr>
            <p:ph type="sldNum" sz="quarter" idx="12"/>
          </p:nvPr>
        </p:nvSpPr>
        <p:spPr>
          <a:xfrm>
            <a:off x="8737600" y="6248400"/>
            <a:ext cx="2844800" cy="471488"/>
          </a:xfrm>
        </p:spPr>
        <p:txBody>
          <a:bodyPr/>
          <a:lstStyle>
            <a:lvl1pPr>
              <a:defRPr/>
            </a:lvl1pPr>
          </a:lstStyle>
          <a:p>
            <a:pPr>
              <a:defRPr/>
            </a:pPr>
            <a:fld id="{CCD2845A-743C-4E33-BEE2-6503D81E3126}" type="slidenum">
              <a:rPr lang="en-US" altLang="en-US"/>
              <a:pPr>
                <a:defRPr/>
              </a:pPr>
              <a:t>‹#›</a:t>
            </a:fld>
            <a:endParaRPr lang="en-US" altLang="en-US"/>
          </a:p>
        </p:txBody>
      </p:sp>
    </p:spTree>
    <p:extLst>
      <p:ext uri="{BB962C8B-B14F-4D97-AF65-F5344CB8AC3E}">
        <p14:creationId xmlns:p14="http://schemas.microsoft.com/office/powerpoint/2010/main" val="331377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8/9/2018</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628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fontAlgn="auto">
              <a:spcBef>
                <a:spcPts val="0"/>
              </a:spcBef>
              <a:spcAft>
                <a:spcPts val="0"/>
              </a:spcAft>
              <a:defRPr/>
            </a:lvl1pPr>
          </a:lstStyle>
          <a:p>
            <a:pPr>
              <a:defRPr/>
            </a:pPr>
            <a:r>
              <a:rPr lang="en-US"/>
              <a:t>9/11/06</a:t>
            </a:r>
          </a:p>
        </p:txBody>
      </p:sp>
      <p:sp>
        <p:nvSpPr>
          <p:cNvPr id="5"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E875D638-2E06-4FE8-AB15-8CCE44857B14}" type="slidenum">
              <a:rPr lang="en-US" altLang="en-US"/>
              <a:pPr>
                <a:defRPr/>
              </a:pPr>
              <a:t>‹#›</a:t>
            </a:fld>
            <a:endParaRPr lang="en-US" altLang="en-US"/>
          </a:p>
        </p:txBody>
      </p:sp>
    </p:spTree>
    <p:extLst>
      <p:ext uri="{BB962C8B-B14F-4D97-AF65-F5344CB8AC3E}">
        <p14:creationId xmlns:p14="http://schemas.microsoft.com/office/powerpoint/2010/main" val="5789580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dirty="0"/>
              <a:t>Click to edit Master title style</a:t>
            </a:r>
            <a:endParaRPr dirty="0"/>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5" name="Content Placeholder 4"/>
          <p:cNvSpPr>
            <a:spLocks noGrp="1"/>
          </p:cNvSpPr>
          <p:nvPr>
            <p:ph sz="quarter" idx="10"/>
          </p:nvPr>
        </p:nvSpPr>
        <p:spPr>
          <a:xfrm>
            <a:off x="1892300" y="61595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132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a:xfrm>
            <a:off x="1127966" y="2010337"/>
            <a:ext cx="10058400" cy="4229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55906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752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85360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81875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6871" y="379939"/>
            <a:ext cx="8336383" cy="1219200"/>
          </a:xfrm>
        </p:spPr>
        <p:txBody>
          <a:bodyPr/>
          <a:lstStyle>
            <a:lvl1pPr>
              <a:defRPr b="1"/>
            </a:lvl1pPr>
          </a:lstStyle>
          <a:p>
            <a:r>
              <a:rPr lang="en-US" dirty="0"/>
              <a:t>Click to edit Master title style</a:t>
            </a:r>
            <a:endParaRPr dirty="0"/>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11332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358536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35825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8/9/2018</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81361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54061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40790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173279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326181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300206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228601"/>
            <a:ext cx="10972800" cy="1139825"/>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609600" y="1600201"/>
            <a:ext cx="5384800" cy="45259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dirty="0">
              <a:solidFill>
                <a:srgbClr val="9A5315"/>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endParaRPr lang="en-US" dirty="0">
              <a:solidFill>
                <a:srgbClr val="9A5315"/>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3CBA018C-DE9B-4B01-98D3-DA21E86EB891}" type="slidenum">
              <a:rPr lang="en-US">
                <a:solidFill>
                  <a:srgbClr val="9A5315"/>
                </a:solidFill>
              </a:rPr>
              <a:pPr>
                <a:defRPr/>
              </a:pPr>
              <a:t>‹#›</a:t>
            </a:fld>
            <a:endParaRPr lang="en-US" dirty="0">
              <a:solidFill>
                <a:srgbClr val="9A5315"/>
              </a:solidFill>
            </a:endParaRPr>
          </a:p>
        </p:txBody>
      </p:sp>
    </p:spTree>
    <p:extLst>
      <p:ext uri="{BB962C8B-B14F-4D97-AF65-F5344CB8AC3E}">
        <p14:creationId xmlns:p14="http://schemas.microsoft.com/office/powerpoint/2010/main" val="30728143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119225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54187" y="654424"/>
            <a:ext cx="8317661" cy="1219200"/>
          </a:xfrm>
        </p:spPr>
        <p:txBody>
          <a:bodyPr/>
          <a:lstStyle>
            <a:lvl1pPr algn="ctr">
              <a:defRPr b="1"/>
            </a:lvl1pPr>
          </a:lstStyle>
          <a:p>
            <a:r>
              <a:rPr lang="en-US" dirty="0"/>
              <a:t>Click to edit Master title style</a:t>
            </a:r>
            <a:endParaRPr dirty="0"/>
          </a:p>
        </p:txBody>
      </p:sp>
      <p:sp>
        <p:nvSpPr>
          <p:cNvPr id="3" name="Content Placeholder 2"/>
          <p:cNvSpPr>
            <a:spLocks noGrp="1"/>
          </p:cNvSpPr>
          <p:nvPr>
            <p:ph idx="1"/>
          </p:nvPr>
        </p:nvSpPr>
        <p:spPr>
          <a:xfrm>
            <a:off x="894884" y="2131360"/>
            <a:ext cx="9172481" cy="3525369"/>
          </a:xfrm>
        </p:spPr>
        <p:txBody>
          <a:bodyPr/>
          <a:lstStyle>
            <a:lvl1pPr>
              <a:defRPr sz="3600" b="1"/>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12"/>
          </p:nvPr>
        </p:nvSpPr>
        <p:spPr>
          <a:xfrm>
            <a:off x="383895" y="6468036"/>
            <a:ext cx="762000" cy="228600"/>
          </a:xfrm>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a:xfrm>
            <a:off x="10531941" y="6559925"/>
            <a:ext cx="1396260" cy="228600"/>
          </a:xfrm>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404105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8442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8/9/2018</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83136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49416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5" name="Slide Number Placeholder 4"/>
          <p:cNvSpPr>
            <a:spLocks noGrp="1"/>
          </p:cNvSpPr>
          <p:nvPr>
            <p:ph type="sldNum" sz="quarter" idx="12"/>
          </p:nvPr>
        </p:nvSpPr>
        <p:spPr>
          <a:xfrm>
            <a:off x="339072" y="6441142"/>
            <a:ext cx="762000" cy="228600"/>
          </a:xfrm>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a:xfrm>
            <a:off x="10579469" y="6555442"/>
            <a:ext cx="1396260" cy="228600"/>
          </a:xfrm>
        </p:spPr>
        <p:txBody>
          <a:bodyPr/>
          <a:lstStyle/>
          <a:p>
            <a:endParaRPr dirty="0">
              <a:solidFill>
                <a:srgbClr val="9A5315"/>
              </a:solidFill>
            </a:endParaRPr>
          </a:p>
        </p:txBody>
      </p:sp>
    </p:spTree>
    <p:extLst>
      <p:ext uri="{BB962C8B-B14F-4D97-AF65-F5344CB8AC3E}">
        <p14:creationId xmlns:p14="http://schemas.microsoft.com/office/powerpoint/2010/main" val="28887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45924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53469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60060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219697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6927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369048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165902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8/9/2018</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4CF99945-0A15-4715-AB6C-F5E56CF20F70}" type="datetimeFigureOut">
              <a:rPr lang="en-US">
                <a:solidFill>
                  <a:srgbClr val="9A5315"/>
                </a:solidFill>
              </a:rPr>
              <a:pPr/>
              <a:t>8/9/2018</a:t>
            </a:fld>
            <a:endParaRPr>
              <a:solidFill>
                <a:srgbClr val="9A5315"/>
              </a:solidFill>
            </a:endParaRPr>
          </a:p>
        </p:txBody>
      </p:sp>
    </p:spTree>
    <p:extLst>
      <p:ext uri="{BB962C8B-B14F-4D97-AF65-F5344CB8AC3E}">
        <p14:creationId xmlns:p14="http://schemas.microsoft.com/office/powerpoint/2010/main" val="345767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8/9/2018</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8/9/2018</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png"/><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10.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6.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6.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8.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png"/><Relationship Id="rId2" Type="http://schemas.openxmlformats.org/officeDocument/2006/relationships/slideLayout" Target="../slideLayouts/slideLayout43.xml"/><Relationship Id="rId16" Type="http://schemas.openxmlformats.org/officeDocument/2006/relationships/theme" Target="../theme/theme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7070" y="338869"/>
            <a:ext cx="7890529" cy="121920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8/9/2018</a:t>
            </a:fld>
            <a:endParaRPr lang="en-US"/>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2679852" cy="1363537"/>
          </a:xfrm>
          <a:prstGeom prst="rect">
            <a:avLst/>
          </a:prstGeom>
        </p:spPr>
      </p:pic>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7070" y="338869"/>
            <a:ext cx="7890529" cy="121920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8/9/2018</a:t>
            </a:fld>
            <a:endParaRPr lang="en-US">
              <a:solidFill>
                <a:srgbClr val="9A5315"/>
              </a:solidFill>
            </a:endParaRPr>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2679852" cy="1363537"/>
          </a:xfrm>
          <a:prstGeom prst="rect">
            <a:avLst/>
          </a:prstGeom>
        </p:spPr>
      </p:pic>
    </p:spTree>
    <p:extLst>
      <p:ext uri="{BB962C8B-B14F-4D97-AF65-F5344CB8AC3E}">
        <p14:creationId xmlns:p14="http://schemas.microsoft.com/office/powerpoint/2010/main" val="265381658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5893" y="144338"/>
            <a:ext cx="7890529" cy="121920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8/9/2018</a:t>
            </a:fld>
            <a:endParaRPr lang="en-US">
              <a:solidFill>
                <a:srgbClr val="9A5315"/>
              </a:solidFill>
            </a:endParaRPr>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368117" y="144338"/>
            <a:ext cx="2679852" cy="1363537"/>
          </a:xfrm>
          <a:prstGeom prst="rect">
            <a:avLst/>
          </a:prstGeom>
        </p:spPr>
      </p:pic>
    </p:spTree>
    <p:extLst>
      <p:ext uri="{BB962C8B-B14F-4D97-AF65-F5344CB8AC3E}">
        <p14:creationId xmlns:p14="http://schemas.microsoft.com/office/powerpoint/2010/main" val="173456364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F11114CE-6763-4E1F-9D6C-0F447AB98931}"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0226954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F11114CE-6763-4E1F-9D6C-0F447AB98931}"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1862852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2400"/>
            <a:ext cx="11582400" cy="6096000"/>
            <a:chOff x="0" y="96"/>
            <a:chExt cx="5472" cy="3840"/>
          </a:xfrm>
        </p:grpSpPr>
        <p:sp>
          <p:nvSpPr>
            <p:cNvPr id="2056"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2057" name="AutoShape 4"/>
            <p:cNvSpPr>
              <a:spLocks noChangeArrowheads="1"/>
            </p:cNvSpPr>
            <p:nvPr/>
          </p:nvSpPr>
          <p:spPr bwMode="blackWhite">
            <a:xfrm>
              <a:off x="0" y="96"/>
              <a:ext cx="5376" cy="768"/>
            </a:xfrm>
            <a:custGeom>
              <a:avLst/>
              <a:gdLst>
                <a:gd name="T0" fmla="*/ 0 w 7000"/>
                <a:gd name="T1" fmla="*/ 0 h 1000"/>
                <a:gd name="T2" fmla="*/ 4991 w 7000"/>
                <a:gd name="T3" fmla="*/ 0 h 1000"/>
                <a:gd name="T4" fmla="*/ 5376 w 7000"/>
                <a:gd name="T5" fmla="*/ 384 h 1000"/>
                <a:gd name="T6" fmla="*/ 4992 w 7000"/>
                <a:gd name="T7" fmla="*/ 768 h 1000"/>
                <a:gd name="T8" fmla="*/ 0 w 7000"/>
                <a:gd name="T9" fmla="*/ 768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sp>
          <p:nvSpPr>
            <p:cNvPr id="2058"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grpSp>
      <p:sp>
        <p:nvSpPr>
          <p:cNvPr id="2051" name="Rectangle 6"/>
          <p:cNvSpPr>
            <a:spLocks noGrp="1" noChangeArrowheads="1"/>
          </p:cNvSpPr>
          <p:nvPr>
            <p:ph type="title"/>
          </p:nvPr>
        </p:nvSpPr>
        <p:spPr bwMode="auto">
          <a:xfrm>
            <a:off x="260352" y="228600"/>
            <a:ext cx="1068704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7"/>
          <p:cNvSpPr>
            <a:spLocks noGrp="1" noChangeArrowheads="1"/>
          </p:cNvSpPr>
          <p:nvPr>
            <p:ph type="body" idx="1"/>
          </p:nvPr>
        </p:nvSpPr>
        <p:spPr bwMode="auto">
          <a:xfrm>
            <a:off x="812800" y="1600200"/>
            <a:ext cx="1056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880" name="Rectangle 8"/>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mn-lt"/>
                <a:cs typeface="+mn-cs"/>
              </a:defRPr>
            </a:lvl1pPr>
          </a:lstStyle>
          <a:p>
            <a:pPr fontAlgn="base">
              <a:spcBef>
                <a:spcPct val="0"/>
              </a:spcBef>
              <a:spcAft>
                <a:spcPct val="0"/>
              </a:spcAft>
              <a:defRPr/>
            </a:pPr>
            <a:r>
              <a:rPr lang="en-US"/>
              <a:t>9/11/06</a:t>
            </a:r>
          </a:p>
        </p:txBody>
      </p:sp>
      <p:sp>
        <p:nvSpPr>
          <p:cNvPr id="79881" name="Rectangle 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mn-lt"/>
                <a:cs typeface="+mn-cs"/>
              </a:defRPr>
            </a:lvl1pPr>
          </a:lstStyle>
          <a:p>
            <a:pPr fontAlgn="base">
              <a:spcBef>
                <a:spcPct val="0"/>
              </a:spcBef>
              <a:spcAft>
                <a:spcPct val="0"/>
              </a:spcAft>
              <a:defRPr/>
            </a:pPr>
            <a:endParaRPr lang="en-US"/>
          </a:p>
        </p:txBody>
      </p:sp>
      <p:sp>
        <p:nvSpPr>
          <p:cNvPr id="79882" name="Rectangle 10"/>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anose="020B0A04020102020204" pitchFamily="34" charset="0"/>
              </a:defRPr>
            </a:lvl1pPr>
          </a:lstStyle>
          <a:p>
            <a:pPr fontAlgn="base">
              <a:spcBef>
                <a:spcPct val="0"/>
              </a:spcBef>
              <a:spcAft>
                <a:spcPct val="0"/>
              </a:spcAft>
              <a:defRPr/>
            </a:pPr>
            <a:fld id="{8C00C5F9-0890-4E74-AD26-F7755B40FF27}"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193958311"/>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F11114CE-6763-4E1F-9D6C-0F447AB98931}"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6210878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E2F81905-5A0D-4841-89DD-3C15788630BB}"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439396274"/>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11582400" cy="6096000"/>
            <a:chOff x="0" y="96"/>
            <a:chExt cx="5472" cy="3840"/>
          </a:xfrm>
        </p:grpSpPr>
        <p:sp>
          <p:nvSpPr>
            <p:cNvPr id="2056"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endParaRPr lang="en-US" altLang="en-US" sz="2400">
                <a:solidFill>
                  <a:srgbClr val="000000"/>
                </a:solidFill>
                <a:latin typeface="Times New Roman" panose="02020603050405020304" pitchFamily="18" charset="0"/>
              </a:endParaRPr>
            </a:p>
          </p:txBody>
        </p:sp>
        <p:sp>
          <p:nvSpPr>
            <p:cNvPr id="1033" name="AutoShape 4"/>
            <p:cNvSpPr>
              <a:spLocks noChangeArrowheads="1"/>
            </p:cNvSpPr>
            <p:nvPr/>
          </p:nvSpPr>
          <p:spPr bwMode="blackWhite">
            <a:xfrm>
              <a:off x="0" y="96"/>
              <a:ext cx="5376" cy="768"/>
            </a:xfrm>
            <a:custGeom>
              <a:avLst/>
              <a:gdLst>
                <a:gd name="T0" fmla="*/ 0 w 7000"/>
                <a:gd name="T1" fmla="*/ 0 h 1000"/>
                <a:gd name="T2" fmla="*/ 3833 w 7000"/>
                <a:gd name="T3" fmla="*/ 0 h 1000"/>
                <a:gd name="T4" fmla="*/ 4129 w 7000"/>
                <a:gd name="T5" fmla="*/ 295 h 1000"/>
                <a:gd name="T6" fmla="*/ 3834 w 7000"/>
                <a:gd name="T7" fmla="*/ 590 h 1000"/>
                <a:gd name="T8" fmla="*/ 0 w 7000"/>
                <a:gd name="T9" fmla="*/ 590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sp>
          <p:nvSpPr>
            <p:cNvPr id="1034" name="Line 5"/>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800">
                <a:solidFill>
                  <a:srgbClr val="000000"/>
                </a:solidFill>
                <a:cs typeface="Arial" panose="020B0604020202020204" pitchFamily="34" charset="0"/>
              </a:endParaRPr>
            </a:p>
          </p:txBody>
        </p:sp>
      </p:grpSp>
      <p:sp>
        <p:nvSpPr>
          <p:cNvPr id="1027" name="Rectangle 6"/>
          <p:cNvSpPr>
            <a:spLocks noGrp="1" noChangeArrowheads="1"/>
          </p:cNvSpPr>
          <p:nvPr>
            <p:ph type="title"/>
          </p:nvPr>
        </p:nvSpPr>
        <p:spPr bwMode="auto">
          <a:xfrm>
            <a:off x="260352" y="228600"/>
            <a:ext cx="1068704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p:cNvSpPr>
            <a:spLocks noGrp="1" noChangeArrowheads="1"/>
          </p:cNvSpPr>
          <p:nvPr>
            <p:ph type="body" idx="1"/>
          </p:nvPr>
        </p:nvSpPr>
        <p:spPr bwMode="auto">
          <a:xfrm>
            <a:off x="812800" y="1600200"/>
            <a:ext cx="10566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9880" name="Rectangle 8"/>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mn-lt"/>
                <a:cs typeface="+mn-cs"/>
              </a:defRPr>
            </a:lvl1pPr>
          </a:lstStyle>
          <a:p>
            <a:pPr fontAlgn="base">
              <a:spcBef>
                <a:spcPct val="0"/>
              </a:spcBef>
              <a:spcAft>
                <a:spcPct val="0"/>
              </a:spcAft>
              <a:defRPr/>
            </a:pPr>
            <a:r>
              <a:rPr lang="en-US"/>
              <a:t>9/11/06</a:t>
            </a:r>
          </a:p>
        </p:txBody>
      </p:sp>
      <p:sp>
        <p:nvSpPr>
          <p:cNvPr id="79881" name="Rectangle 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mn-lt"/>
                <a:cs typeface="+mn-cs"/>
              </a:defRPr>
            </a:lvl1pPr>
          </a:lstStyle>
          <a:p>
            <a:pPr fontAlgn="base">
              <a:spcBef>
                <a:spcPct val="0"/>
              </a:spcBef>
              <a:spcAft>
                <a:spcPct val="0"/>
              </a:spcAft>
              <a:defRPr/>
            </a:pPr>
            <a:endParaRPr lang="en-US"/>
          </a:p>
        </p:txBody>
      </p:sp>
      <p:sp>
        <p:nvSpPr>
          <p:cNvPr id="79882" name="Rectangle 10"/>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anose="020B0A04020102020204" pitchFamily="34" charset="0"/>
              </a:defRPr>
            </a:lvl1pPr>
          </a:lstStyle>
          <a:p>
            <a:pPr fontAlgn="base">
              <a:spcBef>
                <a:spcPct val="0"/>
              </a:spcBef>
              <a:spcAft>
                <a:spcPct val="0"/>
              </a:spcAft>
              <a:defRPr/>
            </a:pPr>
            <a:fld id="{CD47F196-2466-4253-8299-C3B5EA6C2D47}"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508579687"/>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3306" y="233082"/>
            <a:ext cx="8813894" cy="121920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solidFill>
                  <a:srgbClr val="9A5315"/>
                </a:solidFill>
              </a:rPr>
              <a:pPr/>
              <a:t>8/9/2018</a:t>
            </a:fld>
            <a:endParaRPr lang="en-US">
              <a:solidFill>
                <a:srgbClr val="9A5315"/>
              </a:solidFill>
            </a:endParaRPr>
          </a:p>
        </p:txBody>
      </p:sp>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6859" y="0"/>
            <a:ext cx="2600139" cy="1322978"/>
          </a:xfrm>
          <a:prstGeom prst="rect">
            <a:avLst/>
          </a:prstGeom>
        </p:spPr>
      </p:pic>
    </p:spTree>
    <p:extLst>
      <p:ext uri="{BB962C8B-B14F-4D97-AF65-F5344CB8AC3E}">
        <p14:creationId xmlns:p14="http://schemas.microsoft.com/office/powerpoint/2010/main" val="11938227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3600" b="1"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5.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video" Target="file:///C:\Users\M\Documents\TRP%20Training%20NEW\Tier%20I%20PPTs%202017\TRP%20Module%20I-1%20Purpose%20&amp;%20Scope%20of%20TRP\UMU%20Spiritual%20Leader.wmv" TargetMode="External"/><Relationship Id="rId1" Type="http://schemas.microsoft.com/office/2007/relationships/media" Target="file:///C:\Users\M\Documents\TRP%20Training%20NEW\Tier%20I%20PPTs%202017\TRP%20Module%20I-1%20Purpose%20&amp;%20Scope%20of%20TRP\UMU%20Spiritual%20Leader.wmv" TargetMode="External"/><Relationship Id="rId5" Type="http://schemas.openxmlformats.org/officeDocument/2006/relationships/image" Target="../media/image33.pn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3" Type="http://schemas.openxmlformats.org/officeDocument/2006/relationships/hyperlink" Target="mailto:jdbritt@anthc.org"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10.png"/><Relationship Id="rId4" Type="http://schemas.openxmlformats.org/officeDocument/2006/relationships/hyperlink" Target="mailto:bkrichards@anthc.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ksutab.org/"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hyperlink" Target="mailto:baleven@ksu.edu" TargetMode="External"/><Relationship Id="rId5" Type="http://schemas.openxmlformats.org/officeDocument/2006/relationships/hyperlink" Target="mailto:mickeyh@ksu.edu" TargetMode="External"/><Relationship Id="rId4" Type="http://schemas.openxmlformats.org/officeDocument/2006/relationships/hyperlink" Target="mailto:envirofields@gmail.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file:///C:\Users\M\Documents\TRP%20Training%20NEW\Tier%20I%20PPTs%202017\TRP%20Module%20I-1%20Purpose%20&amp;%20Scope%20of%20TRP\FBIC%20TRP%20Staff%20knowledge.wmv" TargetMode="External"/><Relationship Id="rId1" Type="http://schemas.microsoft.com/office/2007/relationships/media" Target="file:///C:\Users\M\Documents\TRP%20Training%20NEW\Tier%20I%20PPTs%202017\TRP%20Module%20I-1%20Purpose%20&amp;%20Scope%20of%20TRP\FBIC%20TRP%20Staff%20knowledge.wmv"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843" y="804672"/>
            <a:ext cx="4521773" cy="1828800"/>
          </a:xfrm>
        </p:spPr>
        <p:txBody>
          <a:bodyPr/>
          <a:lstStyle/>
          <a:p>
            <a:r>
              <a:rPr lang="en-US" b="1" dirty="0">
                <a:latin typeface="Segoe Print" panose="02000600000000000000" pitchFamily="2" charset="0"/>
              </a:rPr>
              <a:t>Tribal TAB Program</a:t>
            </a:r>
          </a:p>
        </p:txBody>
      </p:sp>
      <p:sp>
        <p:nvSpPr>
          <p:cNvPr id="3" name="Subtitle 2"/>
          <p:cNvSpPr>
            <a:spLocks noGrp="1"/>
          </p:cNvSpPr>
          <p:nvPr>
            <p:ph type="subTitle" idx="1"/>
          </p:nvPr>
        </p:nvSpPr>
        <p:spPr>
          <a:xfrm>
            <a:off x="5178424" y="3115189"/>
            <a:ext cx="6858002" cy="914400"/>
          </a:xfrm>
        </p:spPr>
        <p:txBody>
          <a:bodyPr>
            <a:noAutofit/>
          </a:bodyPr>
          <a:lstStyle/>
          <a:p>
            <a:r>
              <a:rPr lang="en-US" sz="3200" b="1" dirty="0"/>
              <a:t>Providing “Technical Assistance to Brownfields” to all U.S. Federally Recognized Tribes!</a:t>
            </a:r>
          </a:p>
        </p:txBody>
      </p:sp>
    </p:spTree>
    <p:extLst>
      <p:ext uri="{BB962C8B-B14F-4D97-AF65-F5344CB8AC3E}">
        <p14:creationId xmlns:p14="http://schemas.microsoft.com/office/powerpoint/2010/main" val="146965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3EFEFC-9A67-4057-ABEB-E1BB264104BD}" type="slidenum">
              <a:rPr lang="en-US" altLang="en-US" sz="1400">
                <a:solidFill>
                  <a:srgbClr val="000000"/>
                </a:solidFill>
              </a:rPr>
              <a:pPr>
                <a:spcBef>
                  <a:spcPct val="0"/>
                </a:spcBef>
                <a:buFontTx/>
                <a:buNone/>
              </a:pPr>
              <a:t>10</a:t>
            </a:fld>
            <a:endParaRPr lang="en-US" altLang="en-US" sz="1400">
              <a:solidFill>
                <a:srgbClr val="000000"/>
              </a:solidFill>
            </a:endParaRPr>
          </a:p>
        </p:txBody>
      </p:sp>
      <p:sp>
        <p:nvSpPr>
          <p:cNvPr id="18435" name="Rectangle 6"/>
          <p:cNvSpPr>
            <a:spLocks noGrp="1" noChangeArrowheads="1"/>
          </p:cNvSpPr>
          <p:nvPr>
            <p:ph type="title"/>
          </p:nvPr>
        </p:nvSpPr>
        <p:spPr>
          <a:xfrm>
            <a:off x="2295525" y="283143"/>
            <a:ext cx="7467600" cy="1524000"/>
          </a:xfrm>
        </p:spPr>
        <p:txBody>
          <a:bodyPr/>
          <a:lstStyle/>
          <a:p>
            <a:pPr eaLnBrk="1" hangingPunct="1"/>
            <a:r>
              <a:rPr lang="en-US" altLang="en-US" dirty="0"/>
              <a:t>Learn the Language of TRP</a:t>
            </a:r>
            <a:br>
              <a:rPr lang="en-US" altLang="en-US" dirty="0"/>
            </a:br>
            <a:r>
              <a:rPr lang="en-US" altLang="en-US" dirty="0"/>
              <a:t>Acronyms</a:t>
            </a:r>
          </a:p>
        </p:txBody>
      </p:sp>
      <p:sp>
        <p:nvSpPr>
          <p:cNvPr id="18436" name="Rectangle 7"/>
          <p:cNvSpPr>
            <a:spLocks noGrp="1" noChangeArrowheads="1"/>
          </p:cNvSpPr>
          <p:nvPr>
            <p:ph type="body" idx="1"/>
          </p:nvPr>
        </p:nvSpPr>
        <p:spPr>
          <a:xfrm>
            <a:off x="2514600" y="1828801"/>
            <a:ext cx="2819400" cy="4525963"/>
          </a:xfrm>
        </p:spPr>
        <p:txBody>
          <a:bodyPr/>
          <a:lstStyle/>
          <a:p>
            <a:pPr eaLnBrk="1" hangingPunct="1"/>
            <a:r>
              <a:rPr lang="en-US" altLang="en-US"/>
              <a:t>EPA</a:t>
            </a:r>
          </a:p>
          <a:p>
            <a:pPr eaLnBrk="1" hangingPunct="1"/>
            <a:r>
              <a:rPr lang="en-US" altLang="en-US"/>
              <a:t>QAPP</a:t>
            </a:r>
          </a:p>
          <a:p>
            <a:pPr eaLnBrk="1" hangingPunct="1"/>
            <a:r>
              <a:rPr lang="en-US" altLang="en-US"/>
              <a:t>FSP</a:t>
            </a:r>
          </a:p>
          <a:p>
            <a:pPr eaLnBrk="1" hangingPunct="1"/>
            <a:r>
              <a:rPr lang="en-US" altLang="en-US"/>
              <a:t>HSP</a:t>
            </a:r>
          </a:p>
          <a:p>
            <a:pPr eaLnBrk="1" hangingPunct="1"/>
            <a:r>
              <a:rPr lang="en-US" altLang="en-US"/>
              <a:t>RQ</a:t>
            </a:r>
          </a:p>
          <a:p>
            <a:pPr eaLnBrk="1" hangingPunct="1"/>
            <a:r>
              <a:rPr lang="en-US" altLang="en-US"/>
              <a:t>IC</a:t>
            </a:r>
          </a:p>
          <a:p>
            <a:pPr eaLnBrk="1" hangingPunct="1"/>
            <a:r>
              <a:rPr lang="en-US" altLang="en-US"/>
              <a:t>PPM  </a:t>
            </a:r>
          </a:p>
          <a:p>
            <a:pPr eaLnBrk="1" hangingPunct="1"/>
            <a:r>
              <a:rPr lang="en-US" altLang="en-US"/>
              <a:t>CERCLA</a:t>
            </a:r>
          </a:p>
        </p:txBody>
      </p:sp>
      <p:sp>
        <p:nvSpPr>
          <p:cNvPr id="18438" name="TextBox 5"/>
          <p:cNvSpPr txBox="1">
            <a:spLocks noChangeArrowheads="1"/>
          </p:cNvSpPr>
          <p:nvPr/>
        </p:nvSpPr>
        <p:spPr bwMode="auto">
          <a:xfrm>
            <a:off x="5867401" y="1828801"/>
            <a:ext cx="389572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cs typeface="Arial" panose="020B0604020202020204" pitchFamily="34" charset="0"/>
              </a:rPr>
              <a:t> RCRA</a:t>
            </a:r>
          </a:p>
          <a:p>
            <a:pPr fontAlgn="base">
              <a:spcBef>
                <a:spcPct val="0"/>
              </a:spcBef>
              <a:spcAft>
                <a:spcPct val="0"/>
              </a:spcAft>
            </a:pPr>
            <a:r>
              <a:rPr lang="en-US" altLang="en-US" dirty="0">
                <a:solidFill>
                  <a:srgbClr val="000000"/>
                </a:solidFill>
                <a:cs typeface="Arial" panose="020B0604020202020204" pitchFamily="34" charset="0"/>
              </a:rPr>
              <a:t> TSCA</a:t>
            </a:r>
          </a:p>
          <a:p>
            <a:pPr fontAlgn="base">
              <a:spcBef>
                <a:spcPct val="0"/>
              </a:spcBef>
              <a:spcAft>
                <a:spcPct val="0"/>
              </a:spcAft>
            </a:pPr>
            <a:r>
              <a:rPr lang="en-US" altLang="en-US" dirty="0">
                <a:solidFill>
                  <a:srgbClr val="000000"/>
                </a:solidFill>
                <a:cs typeface="Arial" panose="020B0604020202020204" pitchFamily="34" charset="0"/>
              </a:rPr>
              <a:t> CWA </a:t>
            </a:r>
          </a:p>
          <a:p>
            <a:pPr fontAlgn="base">
              <a:spcBef>
                <a:spcPct val="0"/>
              </a:spcBef>
              <a:spcAft>
                <a:spcPct val="0"/>
              </a:spcAft>
            </a:pPr>
            <a:r>
              <a:rPr lang="en-US" altLang="en-US" dirty="0">
                <a:solidFill>
                  <a:srgbClr val="000000"/>
                </a:solidFill>
                <a:cs typeface="Arial" panose="020B0604020202020204" pitchFamily="34" charset="0"/>
              </a:rPr>
              <a:t> UST/LUST</a:t>
            </a:r>
          </a:p>
          <a:p>
            <a:pPr fontAlgn="base">
              <a:spcBef>
                <a:spcPct val="0"/>
              </a:spcBef>
              <a:spcAft>
                <a:spcPct val="0"/>
              </a:spcAft>
            </a:pPr>
            <a:r>
              <a:rPr lang="en-US" altLang="en-US" dirty="0">
                <a:solidFill>
                  <a:srgbClr val="000000"/>
                </a:solidFill>
                <a:cs typeface="Arial" panose="020B0604020202020204" pitchFamily="34" charset="0"/>
              </a:rPr>
              <a:t> TBA</a:t>
            </a:r>
          </a:p>
          <a:p>
            <a:pPr fontAlgn="base">
              <a:spcBef>
                <a:spcPct val="0"/>
              </a:spcBef>
              <a:spcAft>
                <a:spcPct val="0"/>
              </a:spcAft>
            </a:pPr>
            <a:r>
              <a:rPr lang="en-US" altLang="en-US" dirty="0">
                <a:solidFill>
                  <a:srgbClr val="000000"/>
                </a:solidFill>
                <a:cs typeface="Arial" panose="020B0604020202020204" pitchFamily="34" charset="0"/>
              </a:rPr>
              <a:t> SNAFU</a:t>
            </a:r>
          </a:p>
          <a:p>
            <a:pPr fontAlgn="base">
              <a:spcBef>
                <a:spcPct val="0"/>
              </a:spcBef>
              <a:spcAft>
                <a:spcPct val="0"/>
              </a:spcAft>
            </a:pPr>
            <a:r>
              <a:rPr lang="en-US" altLang="en-US" dirty="0">
                <a:solidFill>
                  <a:srgbClr val="000000"/>
                </a:solidFill>
                <a:cs typeface="Arial" panose="020B0604020202020204" pitchFamily="34" charset="0"/>
              </a:rPr>
              <a:t> ND</a:t>
            </a:r>
          </a:p>
          <a:p>
            <a:pPr fontAlgn="base">
              <a:spcBef>
                <a:spcPct val="0"/>
              </a:spcBef>
              <a:spcAft>
                <a:spcPct val="0"/>
              </a:spcAft>
            </a:pPr>
            <a:r>
              <a:rPr lang="en-US" altLang="en-US" dirty="0">
                <a:solidFill>
                  <a:srgbClr val="000000"/>
                </a:solidFill>
                <a:cs typeface="Arial" panose="020B0604020202020204" pitchFamily="34" charset="0"/>
              </a:rPr>
              <a:t> etc.</a:t>
            </a:r>
          </a:p>
          <a:p>
            <a:pPr fontAlgn="base">
              <a:spcBef>
                <a:spcPct val="0"/>
              </a:spcBef>
              <a:spcAft>
                <a:spcPct val="0"/>
              </a:spcAft>
              <a:buFontTx/>
              <a:buNone/>
            </a:pPr>
            <a:r>
              <a:rPr lang="en-US" altLang="en-US" i="1" dirty="0">
                <a:solidFill>
                  <a:srgbClr val="FF0000"/>
                </a:solidFill>
                <a:cs typeface="Arial" panose="020B0604020202020204" pitchFamily="34" charset="0"/>
              </a:rPr>
              <a:t>Note: never trust an </a:t>
            </a:r>
          </a:p>
          <a:p>
            <a:pPr fontAlgn="base">
              <a:spcBef>
                <a:spcPct val="0"/>
              </a:spcBef>
              <a:spcAft>
                <a:spcPct val="0"/>
              </a:spcAft>
              <a:buFontTx/>
              <a:buNone/>
            </a:pPr>
            <a:r>
              <a:rPr lang="en-US" altLang="en-US" i="1" dirty="0">
                <a:solidFill>
                  <a:srgbClr val="FF0000"/>
                </a:solidFill>
                <a:cs typeface="Arial" panose="020B0604020202020204" pitchFamily="34" charset="0"/>
              </a:rPr>
              <a:t>          acronym</a:t>
            </a:r>
          </a:p>
          <a:p>
            <a:pPr fontAlgn="base">
              <a:spcBef>
                <a:spcPct val="0"/>
              </a:spcBef>
              <a:spcAft>
                <a:spcPct val="0"/>
              </a:spcAft>
              <a:buFontTx/>
              <a:buNone/>
            </a:pPr>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572792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4294967295"/>
          </p:nvPr>
        </p:nvSpPr>
        <p:spPr>
          <a:xfrm>
            <a:off x="8153400" y="6553200"/>
            <a:ext cx="228600" cy="304800"/>
          </a:xfrm>
          <a:noFill/>
        </p:spPr>
        <p:txBody>
          <a:bodyPr/>
          <a:lstStyle/>
          <a:p>
            <a:fld id="{33728400-F6D5-4A43-BD53-5548DBF7704D}" type="slidenum">
              <a:rPr lang="en-US" smtClean="0">
                <a:solidFill>
                  <a:srgbClr val="000000"/>
                </a:solidFill>
              </a:rPr>
              <a:pPr/>
              <a:t>11</a:t>
            </a:fld>
            <a:endParaRPr lang="en-US">
              <a:solidFill>
                <a:srgbClr val="000000"/>
              </a:solidFill>
            </a:endParaRPr>
          </a:p>
        </p:txBody>
      </p:sp>
      <p:sp>
        <p:nvSpPr>
          <p:cNvPr id="27651" name="Rectangle 6"/>
          <p:cNvSpPr>
            <a:spLocks noGrp="1" noChangeArrowheads="1"/>
          </p:cNvSpPr>
          <p:nvPr>
            <p:ph type="title"/>
          </p:nvPr>
        </p:nvSpPr>
        <p:spPr/>
        <p:txBody>
          <a:bodyPr/>
          <a:lstStyle/>
          <a:p>
            <a:pPr eaLnBrk="1" hangingPunct="1"/>
            <a:r>
              <a:rPr lang="en-US" dirty="0"/>
              <a:t>TRP is intended to address:</a:t>
            </a:r>
          </a:p>
        </p:txBody>
      </p:sp>
      <p:sp>
        <p:nvSpPr>
          <p:cNvPr id="27652" name="Rectangle 7"/>
          <p:cNvSpPr>
            <a:spLocks noGrp="1" noChangeArrowheads="1"/>
          </p:cNvSpPr>
          <p:nvPr>
            <p:ph type="body" idx="1"/>
          </p:nvPr>
        </p:nvSpPr>
        <p:spPr>
          <a:xfrm>
            <a:off x="2133600" y="1371600"/>
            <a:ext cx="7086600" cy="4800600"/>
          </a:xfrm>
        </p:spPr>
        <p:txBody>
          <a:bodyPr/>
          <a:lstStyle/>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p:txBody>
      </p:sp>
      <p:pic>
        <p:nvPicPr>
          <p:cNvPr id="5" name="Picture 4" descr="Utica Mine bldg17.jpg"/>
          <p:cNvPicPr>
            <a:picLocks noChangeAspect="1"/>
          </p:cNvPicPr>
          <p:nvPr/>
        </p:nvPicPr>
        <p:blipFill>
          <a:blip r:embed="rId2" cstate="print"/>
          <a:stretch>
            <a:fillRect/>
          </a:stretch>
        </p:blipFill>
        <p:spPr>
          <a:xfrm>
            <a:off x="2286001" y="1752600"/>
            <a:ext cx="4833937" cy="3622230"/>
          </a:xfrm>
          <a:prstGeom prst="rect">
            <a:avLst/>
          </a:prstGeom>
        </p:spPr>
      </p:pic>
      <p:sp>
        <p:nvSpPr>
          <p:cNvPr id="6" name="Rectangle 5"/>
          <p:cNvSpPr/>
          <p:nvPr/>
        </p:nvSpPr>
        <p:spPr>
          <a:xfrm>
            <a:off x="2133600" y="5410201"/>
            <a:ext cx="7620000" cy="461665"/>
          </a:xfrm>
          <a:prstGeom prst="rect">
            <a:avLst/>
          </a:prstGeom>
        </p:spPr>
        <p:txBody>
          <a:bodyPr wrap="square">
            <a:spAutoFit/>
          </a:bodyPr>
          <a:lstStyle/>
          <a:p>
            <a:r>
              <a:rPr lang="en-US" sz="2400" dirty="0"/>
              <a:t> “Brownfields” and other sites  past, present and future </a:t>
            </a:r>
          </a:p>
        </p:txBody>
      </p:sp>
    </p:spTree>
    <p:extLst>
      <p:ext uri="{BB962C8B-B14F-4D97-AF65-F5344CB8AC3E}">
        <p14:creationId xmlns:p14="http://schemas.microsoft.com/office/powerpoint/2010/main" val="408438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8077200" y="6248400"/>
            <a:ext cx="2133600" cy="457200"/>
          </a:xfrm>
          <a:prstGeom prst="rect">
            <a:avLst/>
          </a:prstGeom>
          <a:noFill/>
        </p:spPr>
        <p:txBody>
          <a:bodyPr/>
          <a:lstStyle/>
          <a:p>
            <a:fld id="{673138E0-D467-4205-A9F0-23D837ABD556}" type="slidenum">
              <a:rPr lang="en-US" smtClean="0">
                <a:solidFill>
                  <a:srgbClr val="000000"/>
                </a:solidFill>
              </a:rPr>
              <a:pPr/>
              <a:t>12</a:t>
            </a:fld>
            <a:endParaRPr lang="en-US">
              <a:solidFill>
                <a:srgbClr val="000000"/>
              </a:solidFill>
            </a:endParaRPr>
          </a:p>
        </p:txBody>
      </p:sp>
      <p:sp>
        <p:nvSpPr>
          <p:cNvPr id="12291" name="Rectangle 6"/>
          <p:cNvSpPr>
            <a:spLocks noGrp="1" noChangeArrowheads="1"/>
          </p:cNvSpPr>
          <p:nvPr>
            <p:ph type="title"/>
          </p:nvPr>
        </p:nvSpPr>
        <p:spPr>
          <a:xfrm>
            <a:off x="3048000" y="228600"/>
            <a:ext cx="6781800" cy="914400"/>
          </a:xfrm>
        </p:spPr>
        <p:txBody>
          <a:bodyPr/>
          <a:lstStyle/>
          <a:p>
            <a:pPr eaLnBrk="1" hangingPunct="1"/>
            <a:r>
              <a:rPr lang="en-US" dirty="0"/>
              <a:t>TRP is intended to address:</a:t>
            </a:r>
          </a:p>
        </p:txBody>
      </p:sp>
      <p:sp>
        <p:nvSpPr>
          <p:cNvPr id="12292" name="Rectangle 7"/>
          <p:cNvSpPr>
            <a:spLocks noGrp="1" noChangeArrowheads="1"/>
          </p:cNvSpPr>
          <p:nvPr>
            <p:ph type="body" idx="1"/>
          </p:nvPr>
        </p:nvSpPr>
        <p:spPr>
          <a:xfrm>
            <a:off x="2133600" y="1524000"/>
            <a:ext cx="7924800" cy="4419600"/>
          </a:xfrm>
        </p:spPr>
        <p:txBody>
          <a:bodyPr/>
          <a:lstStyle/>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r>
              <a:rPr lang="en-US" dirty="0"/>
              <a:t>Releases of “hazardous substances, pollutants or contaminants” …</a:t>
            </a:r>
          </a:p>
          <a:p>
            <a:pPr eaLnBrk="1" hangingPunct="1">
              <a:buNone/>
            </a:pPr>
            <a:r>
              <a:rPr lang="en-US" dirty="0"/>
              <a:t>    (as defined under several laws)</a:t>
            </a:r>
          </a:p>
        </p:txBody>
      </p:sp>
      <p:pic>
        <p:nvPicPr>
          <p:cNvPr id="8" name="Picture 7" descr="Tetlin.jpg"/>
          <p:cNvPicPr>
            <a:picLocks noChangeAspect="1"/>
          </p:cNvPicPr>
          <p:nvPr/>
        </p:nvPicPr>
        <p:blipFill>
          <a:blip r:embed="rId2" cstate="print"/>
          <a:stretch>
            <a:fillRect/>
          </a:stretch>
        </p:blipFill>
        <p:spPr>
          <a:xfrm>
            <a:off x="1981200" y="1447800"/>
            <a:ext cx="3857238" cy="2895600"/>
          </a:xfrm>
          <a:prstGeom prst="rect">
            <a:avLst/>
          </a:prstGeom>
        </p:spPr>
      </p:pic>
      <p:pic>
        <p:nvPicPr>
          <p:cNvPr id="9" name="Picture 8" descr="Picture1.jpg"/>
          <p:cNvPicPr>
            <a:picLocks noChangeAspect="1"/>
          </p:cNvPicPr>
          <p:nvPr/>
        </p:nvPicPr>
        <p:blipFill>
          <a:blip r:embed="rId3" cstate="print"/>
          <a:stretch>
            <a:fillRect/>
          </a:stretch>
        </p:blipFill>
        <p:spPr>
          <a:xfrm>
            <a:off x="6273145" y="1447800"/>
            <a:ext cx="3857239" cy="2895600"/>
          </a:xfrm>
          <a:prstGeom prst="rect">
            <a:avLst/>
          </a:prstGeom>
        </p:spPr>
      </p:pic>
    </p:spTree>
    <p:extLst>
      <p:ext uri="{BB962C8B-B14F-4D97-AF65-F5344CB8AC3E}">
        <p14:creationId xmlns:p14="http://schemas.microsoft.com/office/powerpoint/2010/main" val="841817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8077200" y="6248400"/>
            <a:ext cx="2133600" cy="457200"/>
          </a:xfrm>
          <a:prstGeom prst="rect">
            <a:avLst/>
          </a:prstGeom>
          <a:noFill/>
        </p:spPr>
        <p:txBody>
          <a:bodyPr/>
          <a:lstStyle/>
          <a:p>
            <a:fld id="{673138E0-D467-4205-A9F0-23D837ABD556}" type="slidenum">
              <a:rPr lang="en-US" smtClean="0">
                <a:solidFill>
                  <a:srgbClr val="000000"/>
                </a:solidFill>
              </a:rPr>
              <a:pPr/>
              <a:t>13</a:t>
            </a:fld>
            <a:endParaRPr lang="en-US">
              <a:solidFill>
                <a:srgbClr val="000000"/>
              </a:solidFill>
            </a:endParaRPr>
          </a:p>
        </p:txBody>
      </p:sp>
      <p:sp>
        <p:nvSpPr>
          <p:cNvPr id="12291" name="Rectangle 6"/>
          <p:cNvSpPr>
            <a:spLocks noGrp="1" noChangeArrowheads="1"/>
          </p:cNvSpPr>
          <p:nvPr>
            <p:ph type="title"/>
          </p:nvPr>
        </p:nvSpPr>
        <p:spPr>
          <a:xfrm>
            <a:off x="3048000" y="228600"/>
            <a:ext cx="6781800" cy="914400"/>
          </a:xfrm>
        </p:spPr>
        <p:txBody>
          <a:bodyPr/>
          <a:lstStyle/>
          <a:p>
            <a:pPr eaLnBrk="1" hangingPunct="1"/>
            <a:r>
              <a:rPr lang="en-US" dirty="0"/>
              <a:t>TRP is intended to address:</a:t>
            </a:r>
          </a:p>
        </p:txBody>
      </p:sp>
      <p:sp>
        <p:nvSpPr>
          <p:cNvPr id="12292" name="Rectangle 7"/>
          <p:cNvSpPr>
            <a:spLocks noGrp="1" noChangeArrowheads="1"/>
          </p:cNvSpPr>
          <p:nvPr>
            <p:ph type="body" idx="1"/>
          </p:nvPr>
        </p:nvSpPr>
        <p:spPr>
          <a:xfrm>
            <a:off x="1865376" y="1524000"/>
            <a:ext cx="8193024" cy="4648200"/>
          </a:xfrm>
        </p:spPr>
        <p:txBody>
          <a:bodyPr/>
          <a:lstStyle/>
          <a:p>
            <a:pPr eaLnBrk="1" hangingPunct="1"/>
            <a:endParaRPr lang="en-US" dirty="0"/>
          </a:p>
          <a:p>
            <a:pPr eaLnBrk="1" hangingPunct="1"/>
            <a:endParaRPr lang="en-US" dirty="0"/>
          </a:p>
          <a:p>
            <a:pPr eaLnBrk="1" hangingPunct="1"/>
            <a:endParaRPr lang="en-US" dirty="0"/>
          </a:p>
          <a:p>
            <a:pPr eaLnBrk="1" hangingPunct="1">
              <a:buNone/>
            </a:pPr>
            <a:endParaRPr lang="en-US" dirty="0"/>
          </a:p>
          <a:p>
            <a:pPr eaLnBrk="1" hangingPunct="1"/>
            <a:endParaRPr lang="en-US" dirty="0"/>
          </a:p>
          <a:p>
            <a:pPr eaLnBrk="1" hangingPunct="1">
              <a:buNone/>
            </a:pPr>
            <a:endParaRPr lang="en-US" dirty="0"/>
          </a:p>
          <a:p>
            <a:pPr eaLnBrk="1" hangingPunct="1"/>
            <a:endParaRPr lang="en-US" b="1" dirty="0"/>
          </a:p>
          <a:p>
            <a:pPr eaLnBrk="1" hangingPunct="1"/>
            <a:r>
              <a:rPr lang="en-US" b="1" dirty="0"/>
              <a:t>Asbestos &amp; Lead Paint Releases</a:t>
            </a:r>
          </a:p>
        </p:txBody>
      </p:sp>
      <p:pic>
        <p:nvPicPr>
          <p:cNvPr id="11" name="Picture 10" descr="Mtn Village.jpg"/>
          <p:cNvPicPr>
            <a:picLocks noChangeAspect="1"/>
          </p:cNvPicPr>
          <p:nvPr/>
        </p:nvPicPr>
        <p:blipFill>
          <a:blip r:embed="rId2" cstate="print"/>
          <a:stretch>
            <a:fillRect/>
          </a:stretch>
        </p:blipFill>
        <p:spPr>
          <a:xfrm>
            <a:off x="5040630" y="1447800"/>
            <a:ext cx="5639689" cy="4233672"/>
          </a:xfrm>
          <a:prstGeom prst="rect">
            <a:avLst/>
          </a:prstGeom>
        </p:spPr>
      </p:pic>
      <p:pic>
        <p:nvPicPr>
          <p:cNvPr id="12" name="Picture 11" descr="Dakotas 4-23D 005.jpg"/>
          <p:cNvPicPr>
            <a:picLocks noChangeAspect="1"/>
          </p:cNvPicPr>
          <p:nvPr/>
        </p:nvPicPr>
        <p:blipFill>
          <a:blip r:embed="rId3" cstate="print"/>
          <a:stretch>
            <a:fillRect/>
          </a:stretch>
        </p:blipFill>
        <p:spPr>
          <a:xfrm>
            <a:off x="1133856" y="1447800"/>
            <a:ext cx="3630168" cy="4233672"/>
          </a:xfrm>
          <a:prstGeom prst="rect">
            <a:avLst/>
          </a:prstGeom>
        </p:spPr>
      </p:pic>
    </p:spTree>
    <p:extLst>
      <p:ext uri="{BB962C8B-B14F-4D97-AF65-F5344CB8AC3E}">
        <p14:creationId xmlns:p14="http://schemas.microsoft.com/office/powerpoint/2010/main" val="124019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325628" y="6175248"/>
            <a:ext cx="463296" cy="457200"/>
          </a:xfrm>
          <a:prstGeom prst="rect">
            <a:avLst/>
          </a:prstGeom>
          <a:noFill/>
        </p:spPr>
        <p:txBody>
          <a:bodyPr/>
          <a:lstStyle/>
          <a:p>
            <a:fld id="{673138E0-D467-4205-A9F0-23D837ABD556}" type="slidenum">
              <a:rPr lang="en-US" smtClean="0">
                <a:solidFill>
                  <a:srgbClr val="000000"/>
                </a:solidFill>
              </a:rPr>
              <a:pPr/>
              <a:t>14</a:t>
            </a:fld>
            <a:endParaRPr lang="en-US" dirty="0">
              <a:solidFill>
                <a:srgbClr val="000000"/>
              </a:solidFill>
            </a:endParaRPr>
          </a:p>
        </p:txBody>
      </p:sp>
      <p:sp>
        <p:nvSpPr>
          <p:cNvPr id="12291" name="Rectangle 6"/>
          <p:cNvSpPr>
            <a:spLocks noGrp="1" noChangeArrowheads="1"/>
          </p:cNvSpPr>
          <p:nvPr>
            <p:ph type="title"/>
          </p:nvPr>
        </p:nvSpPr>
        <p:spPr>
          <a:xfrm>
            <a:off x="3048000" y="228600"/>
            <a:ext cx="6781800" cy="914400"/>
          </a:xfrm>
        </p:spPr>
        <p:txBody>
          <a:bodyPr/>
          <a:lstStyle/>
          <a:p>
            <a:pPr eaLnBrk="1" hangingPunct="1"/>
            <a:r>
              <a:rPr lang="en-US" dirty="0"/>
              <a:t>TRP is intended to address: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276" y="1455849"/>
            <a:ext cx="5465064" cy="4098798"/>
          </a:xfrm>
        </p:spPr>
      </p:pic>
      <p:sp>
        <p:nvSpPr>
          <p:cNvPr id="2" name="TextBox 1"/>
          <p:cNvSpPr txBox="1"/>
          <p:nvPr/>
        </p:nvSpPr>
        <p:spPr>
          <a:xfrm>
            <a:off x="1445259" y="5615226"/>
            <a:ext cx="9177512" cy="861774"/>
          </a:xfrm>
          <a:prstGeom prst="rect">
            <a:avLst/>
          </a:prstGeom>
          <a:noFill/>
        </p:spPr>
        <p:txBody>
          <a:bodyPr wrap="none" rtlCol="0">
            <a:spAutoFit/>
          </a:bodyPr>
          <a:lstStyle/>
          <a:p>
            <a:r>
              <a:rPr lang="en-US" sz="3200" b="1" dirty="0"/>
              <a:t>Brownfield sites impacted by Climate Change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340" y="1433322"/>
            <a:ext cx="5465064" cy="4098798"/>
          </a:xfrm>
          <a:prstGeom prst="rect">
            <a:avLst/>
          </a:prstGeom>
        </p:spPr>
      </p:pic>
      <p:sp>
        <p:nvSpPr>
          <p:cNvPr id="6" name="TextBox 5"/>
          <p:cNvSpPr txBox="1"/>
          <p:nvPr/>
        </p:nvSpPr>
        <p:spPr>
          <a:xfrm>
            <a:off x="796035" y="4924961"/>
            <a:ext cx="3686650" cy="461665"/>
          </a:xfrm>
          <a:prstGeom prst="rect">
            <a:avLst/>
          </a:prstGeom>
          <a:noFill/>
        </p:spPr>
        <p:txBody>
          <a:bodyPr wrap="none" rtlCol="0">
            <a:spAutoFit/>
          </a:bodyPr>
          <a:lstStyle/>
          <a:p>
            <a:r>
              <a:rPr lang="en-US" sz="2400" b="1" dirty="0" err="1">
                <a:solidFill>
                  <a:schemeClr val="bg1"/>
                </a:solidFill>
              </a:rPr>
              <a:t>Golovin</a:t>
            </a:r>
            <a:r>
              <a:rPr lang="en-US" sz="2400" b="1" dirty="0">
                <a:solidFill>
                  <a:schemeClr val="bg1"/>
                </a:solidFill>
              </a:rPr>
              <a:t> Community, AK</a:t>
            </a:r>
          </a:p>
        </p:txBody>
      </p:sp>
    </p:spTree>
    <p:extLst>
      <p:ext uri="{BB962C8B-B14F-4D97-AF65-F5344CB8AC3E}">
        <p14:creationId xmlns:p14="http://schemas.microsoft.com/office/powerpoint/2010/main" val="414003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8077200" y="6248400"/>
            <a:ext cx="2133600" cy="457200"/>
          </a:xfrm>
          <a:prstGeom prst="rect">
            <a:avLst/>
          </a:prstGeom>
          <a:noFill/>
        </p:spPr>
        <p:txBody>
          <a:bodyPr/>
          <a:lstStyle/>
          <a:p>
            <a:fld id="{673138E0-D467-4205-A9F0-23D837ABD556}" type="slidenum">
              <a:rPr lang="en-US" smtClean="0">
                <a:solidFill>
                  <a:srgbClr val="000000"/>
                </a:solidFill>
              </a:rPr>
              <a:pPr/>
              <a:t>15</a:t>
            </a:fld>
            <a:endParaRPr lang="en-US">
              <a:solidFill>
                <a:srgbClr val="000000"/>
              </a:solidFill>
            </a:endParaRPr>
          </a:p>
        </p:txBody>
      </p:sp>
      <p:sp>
        <p:nvSpPr>
          <p:cNvPr id="12291" name="Rectangle 6"/>
          <p:cNvSpPr>
            <a:spLocks noGrp="1" noChangeArrowheads="1"/>
          </p:cNvSpPr>
          <p:nvPr>
            <p:ph type="title"/>
          </p:nvPr>
        </p:nvSpPr>
        <p:spPr>
          <a:xfrm>
            <a:off x="3048000" y="228600"/>
            <a:ext cx="6781800" cy="914400"/>
          </a:xfrm>
        </p:spPr>
        <p:txBody>
          <a:bodyPr/>
          <a:lstStyle/>
          <a:p>
            <a:pPr eaLnBrk="1" hangingPunct="1"/>
            <a:r>
              <a:rPr lang="en-US" dirty="0"/>
              <a:t>TRP is intended to address:</a:t>
            </a:r>
          </a:p>
        </p:txBody>
      </p:sp>
      <p:sp>
        <p:nvSpPr>
          <p:cNvPr id="12292" name="Rectangle 7"/>
          <p:cNvSpPr>
            <a:spLocks noGrp="1" noChangeArrowheads="1"/>
          </p:cNvSpPr>
          <p:nvPr>
            <p:ph type="body" idx="1"/>
          </p:nvPr>
        </p:nvSpPr>
        <p:spPr/>
        <p:txBody>
          <a:bodyPr/>
          <a:lstStyle/>
          <a:p>
            <a:pPr eaLnBrk="1" hangingPunct="1"/>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b="1" dirty="0"/>
          </a:p>
          <a:p>
            <a:pPr eaLnBrk="1" hangingPunct="1">
              <a:buNone/>
            </a:pPr>
            <a:r>
              <a:rPr lang="en-US" b="1" dirty="0"/>
              <a:t>          Releases of petroleum</a:t>
            </a:r>
          </a:p>
          <a:p>
            <a:pPr eaLnBrk="1" hangingPunct="1">
              <a:buNone/>
            </a:pPr>
            <a:endParaRPr lang="en-US" dirty="0"/>
          </a:p>
        </p:txBody>
      </p:sp>
      <p:pic>
        <p:nvPicPr>
          <p:cNvPr id="6" name="Picture 5" descr="SRST ND BIA Roads LUST.jpg"/>
          <p:cNvPicPr>
            <a:picLocks noChangeAspect="1"/>
          </p:cNvPicPr>
          <p:nvPr/>
        </p:nvPicPr>
        <p:blipFill>
          <a:blip r:embed="rId2" cstate="print"/>
          <a:stretch>
            <a:fillRect/>
          </a:stretch>
        </p:blipFill>
        <p:spPr>
          <a:xfrm>
            <a:off x="6705600" y="3505200"/>
            <a:ext cx="3019552" cy="2264664"/>
          </a:xfrm>
          <a:prstGeom prst="rect">
            <a:avLst/>
          </a:prstGeom>
        </p:spPr>
      </p:pic>
      <p:pic>
        <p:nvPicPr>
          <p:cNvPr id="8" name="Picture 7" descr="Hughes.jpg"/>
          <p:cNvPicPr>
            <a:picLocks noChangeAspect="1"/>
          </p:cNvPicPr>
          <p:nvPr/>
        </p:nvPicPr>
        <p:blipFill>
          <a:blip r:embed="rId3" cstate="print"/>
          <a:stretch>
            <a:fillRect/>
          </a:stretch>
        </p:blipFill>
        <p:spPr>
          <a:xfrm>
            <a:off x="1170861" y="1752600"/>
            <a:ext cx="5351411" cy="4017264"/>
          </a:xfrm>
          <a:prstGeom prst="rect">
            <a:avLst/>
          </a:prstGeom>
        </p:spPr>
      </p:pic>
      <p:pic>
        <p:nvPicPr>
          <p:cNvPr id="9" name="Picture 8" descr="oiltanker.jpg"/>
          <p:cNvPicPr>
            <a:picLocks noChangeAspect="1"/>
          </p:cNvPicPr>
          <p:nvPr/>
        </p:nvPicPr>
        <p:blipFill>
          <a:blip r:embed="rId4" cstate="print"/>
          <a:stretch>
            <a:fillRect/>
          </a:stretch>
        </p:blipFill>
        <p:spPr>
          <a:xfrm>
            <a:off x="6705601" y="1447800"/>
            <a:ext cx="3019551" cy="1945092"/>
          </a:xfrm>
          <a:prstGeom prst="rect">
            <a:avLst/>
          </a:prstGeom>
        </p:spPr>
      </p:pic>
    </p:spTree>
    <p:extLst>
      <p:ext uri="{BB962C8B-B14F-4D97-AF65-F5344CB8AC3E}">
        <p14:creationId xmlns:p14="http://schemas.microsoft.com/office/powerpoint/2010/main" val="187166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8077200" y="6248400"/>
            <a:ext cx="2133600" cy="457200"/>
          </a:xfrm>
          <a:prstGeom prst="rect">
            <a:avLst/>
          </a:prstGeom>
          <a:noFill/>
        </p:spPr>
        <p:txBody>
          <a:bodyPr/>
          <a:lstStyle/>
          <a:p>
            <a:fld id="{673138E0-D467-4205-A9F0-23D837ABD556}" type="slidenum">
              <a:rPr lang="en-US" smtClean="0">
                <a:solidFill>
                  <a:srgbClr val="000000"/>
                </a:solidFill>
              </a:rPr>
              <a:pPr/>
              <a:t>16</a:t>
            </a:fld>
            <a:endParaRPr lang="en-US">
              <a:solidFill>
                <a:srgbClr val="000000"/>
              </a:solidFill>
            </a:endParaRPr>
          </a:p>
        </p:txBody>
      </p:sp>
      <p:sp>
        <p:nvSpPr>
          <p:cNvPr id="12291" name="Rectangle 6"/>
          <p:cNvSpPr>
            <a:spLocks noGrp="1" noChangeArrowheads="1"/>
          </p:cNvSpPr>
          <p:nvPr>
            <p:ph type="title"/>
          </p:nvPr>
        </p:nvSpPr>
        <p:spPr>
          <a:xfrm>
            <a:off x="3048000" y="228600"/>
            <a:ext cx="6781800" cy="914400"/>
          </a:xfrm>
        </p:spPr>
        <p:txBody>
          <a:bodyPr/>
          <a:lstStyle/>
          <a:p>
            <a:pPr eaLnBrk="1" hangingPunct="1"/>
            <a:r>
              <a:rPr lang="en-US" dirty="0"/>
              <a:t>TRP is intended to address:</a:t>
            </a:r>
          </a:p>
        </p:txBody>
      </p:sp>
      <p:sp>
        <p:nvSpPr>
          <p:cNvPr id="12292" name="Rectangle 7"/>
          <p:cNvSpPr>
            <a:spLocks noGrp="1" noChangeArrowheads="1"/>
          </p:cNvSpPr>
          <p:nvPr>
            <p:ph type="body" idx="1"/>
          </p:nvPr>
        </p:nvSpPr>
        <p:spPr/>
        <p:txBody>
          <a:bodyPr/>
          <a:lstStyle/>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endParaRPr lang="en-US" dirty="0"/>
          </a:p>
          <a:p>
            <a:pPr eaLnBrk="1" hangingPunct="1">
              <a:buNone/>
            </a:pPr>
            <a:r>
              <a:rPr lang="en-US"/>
              <a:t>                   Releases </a:t>
            </a:r>
            <a:r>
              <a:rPr lang="en-US" dirty="0"/>
              <a:t>of controlled substances </a:t>
            </a:r>
          </a:p>
        </p:txBody>
      </p:sp>
      <p:pic>
        <p:nvPicPr>
          <p:cNvPr id="6" name="Picture 5" descr="meth_lab_2.jpg"/>
          <p:cNvPicPr>
            <a:picLocks noChangeAspect="1"/>
          </p:cNvPicPr>
          <p:nvPr/>
        </p:nvPicPr>
        <p:blipFill>
          <a:blip r:embed="rId2" cstate="print"/>
          <a:stretch>
            <a:fillRect/>
          </a:stretch>
        </p:blipFill>
        <p:spPr>
          <a:xfrm>
            <a:off x="2514600" y="1524001"/>
            <a:ext cx="5448300" cy="4086225"/>
          </a:xfrm>
          <a:prstGeom prst="rect">
            <a:avLst/>
          </a:prstGeom>
        </p:spPr>
      </p:pic>
      <p:sp>
        <p:nvSpPr>
          <p:cNvPr id="7" name="TextBox 6"/>
          <p:cNvSpPr txBox="1"/>
          <p:nvPr/>
        </p:nvSpPr>
        <p:spPr>
          <a:xfrm>
            <a:off x="8839200" y="2514600"/>
            <a:ext cx="1140056" cy="1077218"/>
          </a:xfrm>
          <a:prstGeom prst="rect">
            <a:avLst/>
          </a:prstGeom>
          <a:noFill/>
        </p:spPr>
        <p:txBody>
          <a:bodyPr wrap="none" rtlCol="0">
            <a:spAutoFit/>
          </a:bodyPr>
          <a:lstStyle/>
          <a:p>
            <a:r>
              <a:rPr lang="en-US" sz="3200" b="1" dirty="0">
                <a:solidFill>
                  <a:srgbClr val="000000"/>
                </a:solidFill>
              </a:rPr>
              <a:t>Meth</a:t>
            </a:r>
          </a:p>
          <a:p>
            <a:r>
              <a:rPr lang="en-US" sz="3200" b="1" dirty="0">
                <a:solidFill>
                  <a:srgbClr val="000000"/>
                </a:solidFill>
              </a:rPr>
              <a:t>Lab </a:t>
            </a:r>
          </a:p>
        </p:txBody>
      </p:sp>
    </p:spTree>
    <p:extLst>
      <p:ext uri="{BB962C8B-B14F-4D97-AF65-F5344CB8AC3E}">
        <p14:creationId xmlns:p14="http://schemas.microsoft.com/office/powerpoint/2010/main" val="426672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TRP in intended to address:</a:t>
            </a:r>
          </a:p>
        </p:txBody>
      </p:sp>
      <p:sp>
        <p:nvSpPr>
          <p:cNvPr id="4" name="Slide Number Placeholder 3"/>
          <p:cNvSpPr>
            <a:spLocks noGrp="1"/>
          </p:cNvSpPr>
          <p:nvPr>
            <p:ph type="sldNum" sz="quarter" idx="4294967295"/>
          </p:nvPr>
        </p:nvSpPr>
        <p:spPr>
          <a:xfrm>
            <a:off x="8077200" y="6248400"/>
            <a:ext cx="2133600" cy="457200"/>
          </a:xfrm>
          <a:prstGeom prst="rect">
            <a:avLst/>
          </a:prstGeom>
        </p:spPr>
        <p:txBody>
          <a:bodyPr/>
          <a:lstStyle/>
          <a:p>
            <a:pPr>
              <a:defRPr/>
            </a:pPr>
            <a:fld id="{E128210C-45D6-4A9E-83B9-382B6D0F647E}" type="slidenum">
              <a:rPr lang="en-US" smtClean="0">
                <a:solidFill>
                  <a:srgbClr val="000000"/>
                </a:solidFill>
              </a:rPr>
              <a:pPr>
                <a:defRPr/>
              </a:pPr>
              <a:t>17</a:t>
            </a:fld>
            <a:endParaRPr lang="en-US">
              <a:solidFill>
                <a:srgbClr val="000000"/>
              </a:solidFill>
            </a:endParaRPr>
          </a:p>
        </p:txBody>
      </p:sp>
      <p:sp>
        <p:nvSpPr>
          <p:cNvPr id="6" name="TextBox 5"/>
          <p:cNvSpPr txBox="1"/>
          <p:nvPr/>
        </p:nvSpPr>
        <p:spPr>
          <a:xfrm>
            <a:off x="3352801" y="5410200"/>
            <a:ext cx="4471899" cy="523220"/>
          </a:xfrm>
          <a:prstGeom prst="rect">
            <a:avLst/>
          </a:prstGeom>
          <a:noFill/>
        </p:spPr>
        <p:txBody>
          <a:bodyPr wrap="square" rtlCol="0">
            <a:spAutoFit/>
          </a:bodyPr>
          <a:lstStyle/>
          <a:p>
            <a:r>
              <a:rPr lang="en-US" sz="2800" b="1" dirty="0">
                <a:solidFill>
                  <a:srgbClr val="000000"/>
                </a:solidFill>
              </a:rPr>
              <a:t> Mine Scarred Lands</a:t>
            </a:r>
          </a:p>
        </p:txBody>
      </p:sp>
      <p:pic>
        <p:nvPicPr>
          <p:cNvPr id="7" name="Picture 6" descr="utica Mine Site.jpg"/>
          <p:cNvPicPr>
            <a:picLocks noChangeAspect="1"/>
          </p:cNvPicPr>
          <p:nvPr/>
        </p:nvPicPr>
        <p:blipFill>
          <a:blip r:embed="rId2" cstate="print"/>
          <a:stretch>
            <a:fillRect/>
          </a:stretch>
        </p:blipFill>
        <p:spPr>
          <a:xfrm>
            <a:off x="1981200" y="1398370"/>
            <a:ext cx="8193204" cy="3859430"/>
          </a:xfrm>
          <a:prstGeom prst="rect">
            <a:avLst/>
          </a:prstGeom>
        </p:spPr>
      </p:pic>
    </p:spTree>
    <p:extLst>
      <p:ext uri="{BB962C8B-B14F-4D97-AF65-F5344CB8AC3E}">
        <p14:creationId xmlns:p14="http://schemas.microsoft.com/office/powerpoint/2010/main" val="916374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SRST Water Plant Site 5-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0576" y="3000376"/>
            <a:ext cx="47974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SRST-W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3"/>
          <p:cNvSpPr txBox="1">
            <a:spLocks noChangeArrowheads="1"/>
          </p:cNvSpPr>
          <p:nvPr/>
        </p:nvSpPr>
        <p:spPr bwMode="auto">
          <a:xfrm>
            <a:off x="7543801" y="990601"/>
            <a:ext cx="23423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b="1" dirty="0">
                <a:solidFill>
                  <a:srgbClr val="000000"/>
                </a:solidFill>
                <a:cs typeface="Arial" panose="020B0604020202020204" pitchFamily="34" charset="0"/>
              </a:rPr>
              <a:t>Change This</a:t>
            </a:r>
          </a:p>
        </p:txBody>
      </p:sp>
      <p:sp>
        <p:nvSpPr>
          <p:cNvPr id="32773" name="TextBox 4"/>
          <p:cNvSpPr txBox="1">
            <a:spLocks noChangeArrowheads="1"/>
          </p:cNvSpPr>
          <p:nvPr/>
        </p:nvSpPr>
        <p:spPr bwMode="auto">
          <a:xfrm>
            <a:off x="2362201" y="4953000"/>
            <a:ext cx="3078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b="1" dirty="0">
                <a:solidFill>
                  <a:srgbClr val="000000"/>
                </a:solidFill>
                <a:cs typeface="Arial" panose="020B0604020202020204" pitchFamily="34" charset="0"/>
              </a:rPr>
              <a:t>To This</a:t>
            </a:r>
          </a:p>
          <a:p>
            <a:pPr fontAlgn="base">
              <a:spcBef>
                <a:spcPct val="0"/>
              </a:spcBef>
              <a:spcAft>
                <a:spcPct val="0"/>
              </a:spcAft>
              <a:buFontTx/>
              <a:buNone/>
            </a:pPr>
            <a:r>
              <a:rPr lang="en-US" altLang="en-US" dirty="0">
                <a:solidFill>
                  <a:srgbClr val="000000"/>
                </a:solidFill>
                <a:cs typeface="Arial" panose="020B0604020202020204" pitchFamily="34" charset="0"/>
              </a:rPr>
              <a:t>      &amp;</a:t>
            </a:r>
          </a:p>
          <a:p>
            <a:pPr fontAlgn="base">
              <a:spcBef>
                <a:spcPct val="0"/>
              </a:spcBef>
              <a:spcAft>
                <a:spcPct val="0"/>
              </a:spcAft>
              <a:buFontTx/>
              <a:buNone/>
            </a:pPr>
            <a:r>
              <a:rPr lang="en-US" altLang="en-US" dirty="0">
                <a:solidFill>
                  <a:srgbClr val="000000"/>
                </a:solidFill>
                <a:cs typeface="Arial" panose="020B0604020202020204" pitchFamily="34" charset="0"/>
              </a:rPr>
              <a:t>Eventual Reuse</a:t>
            </a:r>
          </a:p>
        </p:txBody>
      </p:sp>
      <p:sp>
        <p:nvSpPr>
          <p:cNvPr id="32774" name="Left Arrow 5"/>
          <p:cNvSpPr>
            <a:spLocks noChangeArrowheads="1"/>
          </p:cNvSpPr>
          <p:nvPr/>
        </p:nvSpPr>
        <p:spPr bwMode="auto">
          <a:xfrm>
            <a:off x="6553200" y="990600"/>
            <a:ext cx="977900" cy="484188"/>
          </a:xfrm>
          <a:prstGeom prst="leftArrow">
            <a:avLst>
              <a:gd name="adj1" fmla="val 50000"/>
              <a:gd name="adj2" fmla="val 50024"/>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en-US" sz="1800">
              <a:solidFill>
                <a:srgbClr val="000000"/>
              </a:solidFill>
              <a:cs typeface="Arial" panose="020B0604020202020204" pitchFamily="34" charset="0"/>
            </a:endParaRPr>
          </a:p>
        </p:txBody>
      </p:sp>
      <p:sp>
        <p:nvSpPr>
          <p:cNvPr id="32775" name="Right Arrow 6"/>
          <p:cNvSpPr>
            <a:spLocks noChangeArrowheads="1"/>
          </p:cNvSpPr>
          <p:nvPr/>
        </p:nvSpPr>
        <p:spPr bwMode="auto">
          <a:xfrm>
            <a:off x="3962400" y="5029200"/>
            <a:ext cx="977900" cy="484188"/>
          </a:xfrm>
          <a:prstGeom prst="rightArrow">
            <a:avLst>
              <a:gd name="adj1" fmla="val 50000"/>
              <a:gd name="adj2" fmla="val 50024"/>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en-US" sz="1800">
              <a:solidFill>
                <a:srgbClr val="000000"/>
              </a:solidFill>
              <a:cs typeface="Arial" panose="020B0604020202020204" pitchFamily="34" charset="0"/>
            </a:endParaRPr>
          </a:p>
        </p:txBody>
      </p:sp>
    </p:spTree>
    <p:extLst>
      <p:ext uri="{BB962C8B-B14F-4D97-AF65-F5344CB8AC3E}">
        <p14:creationId xmlns:p14="http://schemas.microsoft.com/office/powerpoint/2010/main" val="160478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8153401" y="838201"/>
            <a:ext cx="24032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b="1" dirty="0">
                <a:solidFill>
                  <a:srgbClr val="000000"/>
                </a:solidFill>
                <a:cs typeface="Arial" panose="020B0604020202020204" pitchFamily="34" charset="0"/>
              </a:rPr>
              <a:t>Replace This</a:t>
            </a:r>
          </a:p>
        </p:txBody>
      </p:sp>
      <p:sp>
        <p:nvSpPr>
          <p:cNvPr id="33795" name="TextBox 4"/>
          <p:cNvSpPr txBox="1">
            <a:spLocks noChangeArrowheads="1"/>
          </p:cNvSpPr>
          <p:nvPr/>
        </p:nvSpPr>
        <p:spPr bwMode="auto">
          <a:xfrm>
            <a:off x="2743201" y="4648201"/>
            <a:ext cx="27479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b="1" dirty="0">
                <a:solidFill>
                  <a:srgbClr val="000000"/>
                </a:solidFill>
                <a:cs typeface="Arial" panose="020B0604020202020204" pitchFamily="34" charset="0"/>
              </a:rPr>
              <a:t>With This</a:t>
            </a:r>
          </a:p>
          <a:p>
            <a:pPr fontAlgn="base">
              <a:spcBef>
                <a:spcPct val="0"/>
              </a:spcBef>
              <a:spcAft>
                <a:spcPct val="0"/>
              </a:spcAft>
              <a:buFontTx/>
              <a:buNone/>
            </a:pPr>
            <a:r>
              <a:rPr lang="en-US" altLang="en-US" sz="2000" dirty="0">
                <a:solidFill>
                  <a:srgbClr val="000000"/>
                </a:solidFill>
                <a:cs typeface="Arial" panose="020B0604020202020204" pitchFamily="34" charset="0"/>
              </a:rPr>
              <a:t>(Southern Utes Tribal </a:t>
            </a:r>
          </a:p>
          <a:p>
            <a:pPr fontAlgn="base">
              <a:spcBef>
                <a:spcPct val="0"/>
              </a:spcBef>
              <a:spcAft>
                <a:spcPct val="0"/>
              </a:spcAft>
              <a:buFontTx/>
              <a:buNone/>
            </a:pPr>
            <a:r>
              <a:rPr lang="en-US" altLang="en-US" sz="2000" dirty="0">
                <a:solidFill>
                  <a:srgbClr val="000000"/>
                </a:solidFill>
                <a:cs typeface="Arial" panose="020B0604020202020204" pitchFamily="34" charset="0"/>
              </a:rPr>
              <a:t>Multi-purpose Bldg.)</a:t>
            </a:r>
          </a:p>
          <a:p>
            <a:pPr fontAlgn="base">
              <a:spcBef>
                <a:spcPct val="0"/>
              </a:spcBef>
              <a:spcAft>
                <a:spcPct val="0"/>
              </a:spcAft>
              <a:buFontTx/>
              <a:buNone/>
            </a:pPr>
            <a:r>
              <a:rPr lang="en-US" altLang="en-US" dirty="0">
                <a:solidFill>
                  <a:srgbClr val="000000"/>
                </a:solidFill>
                <a:cs typeface="Arial" panose="020B0604020202020204" pitchFamily="34" charset="0"/>
              </a:rPr>
              <a:t>      </a:t>
            </a:r>
          </a:p>
        </p:txBody>
      </p:sp>
      <p:sp>
        <p:nvSpPr>
          <p:cNvPr id="33796" name="Left Arrow 5"/>
          <p:cNvSpPr>
            <a:spLocks noChangeArrowheads="1"/>
          </p:cNvSpPr>
          <p:nvPr/>
        </p:nvSpPr>
        <p:spPr bwMode="auto">
          <a:xfrm>
            <a:off x="7162800" y="838200"/>
            <a:ext cx="977900" cy="484188"/>
          </a:xfrm>
          <a:prstGeom prst="leftArrow">
            <a:avLst>
              <a:gd name="adj1" fmla="val 50000"/>
              <a:gd name="adj2" fmla="val 50024"/>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en-US" sz="1800">
              <a:solidFill>
                <a:srgbClr val="000000"/>
              </a:solidFill>
              <a:cs typeface="Arial" panose="020B0604020202020204" pitchFamily="34" charset="0"/>
            </a:endParaRPr>
          </a:p>
        </p:txBody>
      </p:sp>
      <p:sp>
        <p:nvSpPr>
          <p:cNvPr id="33797" name="Right Arrow 6"/>
          <p:cNvSpPr>
            <a:spLocks noChangeArrowheads="1"/>
          </p:cNvSpPr>
          <p:nvPr/>
        </p:nvSpPr>
        <p:spPr bwMode="auto">
          <a:xfrm>
            <a:off x="4648200" y="4724400"/>
            <a:ext cx="977900" cy="484188"/>
          </a:xfrm>
          <a:prstGeom prst="rightArrow">
            <a:avLst>
              <a:gd name="adj1" fmla="val 50000"/>
              <a:gd name="adj2" fmla="val 50024"/>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endParaRPr lang="en-US" altLang="en-US" sz="1800">
              <a:solidFill>
                <a:srgbClr val="000000"/>
              </a:solidFill>
              <a:cs typeface="Arial" panose="020B0604020202020204" pitchFamily="34" charset="0"/>
            </a:endParaRPr>
          </a:p>
        </p:txBody>
      </p:sp>
      <p:pic>
        <p:nvPicPr>
          <p:cNvPr id="33798" name="Picture 7" descr="SUIT-New Multi-Purp. Bldg. on Ute Park s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105150"/>
            <a:ext cx="5003800"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5" descr="Rec Hall De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524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9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4001" y="822960"/>
            <a:ext cx="6995224" cy="1005840"/>
          </a:xfrm>
        </p:spPr>
        <p:txBody>
          <a:bodyPr anchor="ctr">
            <a:normAutofit/>
          </a:bodyPr>
          <a:lstStyle/>
          <a:p>
            <a:pPr algn="ctr"/>
            <a:r>
              <a:rPr lang="en-US" sz="4800" b="1" dirty="0"/>
              <a:t>Tribal TAB in Alaska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0760" y="1750504"/>
            <a:ext cx="5809425" cy="4226357"/>
          </a:xfrm>
        </p:spPr>
      </p:pic>
      <p:sp>
        <p:nvSpPr>
          <p:cNvPr id="4" name="Text Placeholder 3"/>
          <p:cNvSpPr>
            <a:spLocks noGrp="1"/>
          </p:cNvSpPr>
          <p:nvPr>
            <p:ph type="body" sz="half" idx="2"/>
          </p:nvPr>
        </p:nvSpPr>
        <p:spPr>
          <a:xfrm>
            <a:off x="82232" y="1618488"/>
            <a:ext cx="5596192" cy="4390437"/>
          </a:xfrm>
        </p:spPr>
        <p:txBody>
          <a:bodyPr>
            <a:normAutofit lnSpcReduction="10000"/>
          </a:bodyPr>
          <a:lstStyle/>
          <a:p>
            <a:r>
              <a:rPr lang="en-US" sz="4000" b="1" dirty="0"/>
              <a:t>In Partnership with: the Division of Community Health Services| Alaska Native Tribal Health Consortium</a:t>
            </a:r>
          </a:p>
          <a:p>
            <a:r>
              <a:rPr lang="en-US" sz="4000" b="1" dirty="0"/>
              <a:t>(ANTHC)</a:t>
            </a:r>
          </a:p>
          <a:p>
            <a:endParaRPr lang="en-US" b="1" dirty="0"/>
          </a:p>
        </p:txBody>
      </p:sp>
      <p:pic>
        <p:nvPicPr>
          <p:cNvPr id="6" name="Picture 2" descr="X:\VISTA Files\Misc\ANTHC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0015" y="5091715"/>
            <a:ext cx="2768409" cy="78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74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F3C582F4-C51A-45EB-BE7F-08E75BB350B0}" type="slidenum">
              <a:rPr lang="en-US" altLang="en-US" sz="1200">
                <a:solidFill>
                  <a:srgbClr val="000000"/>
                </a:solidFill>
                <a:latin typeface="Arial Black" panose="020B0A04020102020204" pitchFamily="34" charset="0"/>
              </a:rPr>
              <a:pPr>
                <a:spcBef>
                  <a:spcPct val="0"/>
                </a:spcBef>
                <a:buClrTx/>
                <a:buSzTx/>
                <a:buFontTx/>
                <a:buNone/>
              </a:pPr>
              <a:t>20</a:t>
            </a:fld>
            <a:endParaRPr lang="en-US" altLang="en-US" sz="1200">
              <a:solidFill>
                <a:srgbClr val="000000"/>
              </a:solidFill>
              <a:latin typeface="Arial Black" panose="020B0A04020102020204" pitchFamily="34" charset="0"/>
            </a:endParaRPr>
          </a:p>
        </p:txBody>
      </p:sp>
      <p:sp>
        <p:nvSpPr>
          <p:cNvPr id="8195" name="Rectangle 6"/>
          <p:cNvSpPr>
            <a:spLocks noGrp="1" noChangeArrowheads="1"/>
          </p:cNvSpPr>
          <p:nvPr>
            <p:ph type="title"/>
          </p:nvPr>
        </p:nvSpPr>
        <p:spPr>
          <a:xfrm>
            <a:off x="7662672" y="621792"/>
            <a:ext cx="3852672" cy="914400"/>
          </a:xfrm>
        </p:spPr>
        <p:txBody>
          <a:bodyPr/>
          <a:lstStyle/>
          <a:p>
            <a:pPr eaLnBrk="1" hangingPunct="1"/>
            <a:r>
              <a:rPr lang="en-US" altLang="en-US" dirty="0"/>
              <a:t>The “Law”</a:t>
            </a:r>
          </a:p>
        </p:txBody>
      </p:sp>
      <p:sp>
        <p:nvSpPr>
          <p:cNvPr id="8196" name="Rectangle 7"/>
          <p:cNvSpPr>
            <a:spLocks noGrp="1" noChangeArrowheads="1"/>
          </p:cNvSpPr>
          <p:nvPr>
            <p:ph type="body" idx="1"/>
          </p:nvPr>
        </p:nvSpPr>
        <p:spPr>
          <a:xfrm>
            <a:off x="303213" y="1790701"/>
            <a:ext cx="10820400" cy="4229100"/>
          </a:xfrm>
        </p:spPr>
        <p:txBody>
          <a:bodyPr>
            <a:normAutofit fontScale="92500"/>
          </a:bodyPr>
          <a:lstStyle/>
          <a:p>
            <a:r>
              <a:rPr lang="en-US" altLang="en-US" dirty="0"/>
              <a:t>Small Business Liability Relief and Brownfields Revitalization (SBLRBRA, hereafter referred to as the “Brownfield Law”) passed by Congress in 2002.</a:t>
            </a:r>
          </a:p>
          <a:p>
            <a:r>
              <a:rPr lang="en-US" altLang="en-US" dirty="0"/>
              <a:t>Amended the Comprehensive Environmental Response, Compensation, and Liability Act of 1980 (CERCLA aka Superfund)  </a:t>
            </a:r>
          </a:p>
        </p:txBody>
      </p:sp>
    </p:spTree>
    <p:extLst>
      <p:ext uri="{BB962C8B-B14F-4D97-AF65-F5344CB8AC3E}">
        <p14:creationId xmlns:p14="http://schemas.microsoft.com/office/powerpoint/2010/main" val="27169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7D0AB226-F231-4275-9418-05B6F9800A3E}" type="slidenum">
              <a:rPr lang="en-US" altLang="en-US" sz="1200">
                <a:solidFill>
                  <a:srgbClr val="000000"/>
                </a:solidFill>
                <a:latin typeface="Arial Black" panose="020B0A04020102020204" pitchFamily="34" charset="0"/>
              </a:rPr>
              <a:pPr>
                <a:spcBef>
                  <a:spcPct val="0"/>
                </a:spcBef>
                <a:buClrTx/>
                <a:buSzTx/>
                <a:buFontTx/>
                <a:buNone/>
              </a:pPr>
              <a:t>21</a:t>
            </a:fld>
            <a:endParaRPr lang="en-US" altLang="en-US" sz="1200">
              <a:solidFill>
                <a:srgbClr val="000000"/>
              </a:solidFill>
              <a:latin typeface="Arial Black" panose="020B0A04020102020204" pitchFamily="34" charset="0"/>
            </a:endParaRPr>
          </a:p>
        </p:txBody>
      </p:sp>
      <p:sp>
        <p:nvSpPr>
          <p:cNvPr id="9219" name="Rectangle 6"/>
          <p:cNvSpPr>
            <a:spLocks noGrp="1" noChangeArrowheads="1"/>
          </p:cNvSpPr>
          <p:nvPr>
            <p:ph type="title"/>
          </p:nvPr>
        </p:nvSpPr>
        <p:spPr>
          <a:xfrm>
            <a:off x="5224272" y="548640"/>
            <a:ext cx="6172200" cy="914400"/>
          </a:xfrm>
        </p:spPr>
        <p:txBody>
          <a:bodyPr/>
          <a:lstStyle/>
          <a:p>
            <a:pPr eaLnBrk="1" hangingPunct="1"/>
            <a:r>
              <a:rPr lang="en-US" altLang="en-US" dirty="0"/>
              <a:t>The “Law”</a:t>
            </a:r>
          </a:p>
        </p:txBody>
      </p:sp>
      <p:sp>
        <p:nvSpPr>
          <p:cNvPr id="9220" name="Rectangle 7"/>
          <p:cNvSpPr>
            <a:spLocks noGrp="1" noChangeArrowheads="1"/>
          </p:cNvSpPr>
          <p:nvPr>
            <p:ph type="body" idx="1"/>
          </p:nvPr>
        </p:nvSpPr>
        <p:spPr>
          <a:xfrm>
            <a:off x="374904" y="1790701"/>
            <a:ext cx="10748709" cy="4229100"/>
          </a:xfrm>
        </p:spPr>
        <p:txBody>
          <a:bodyPr>
            <a:normAutofit/>
          </a:bodyPr>
          <a:lstStyle/>
          <a:p>
            <a:r>
              <a:rPr lang="en-US" altLang="en-US" u="sng" dirty="0"/>
              <a:t>Added</a:t>
            </a:r>
            <a:r>
              <a:rPr lang="en-US" altLang="en-US" dirty="0"/>
              <a:t> to Section101 (Definitions):</a:t>
            </a:r>
          </a:p>
          <a:p>
            <a:pPr>
              <a:buFont typeface="Wingdings" panose="05000000000000000000" pitchFamily="2" charset="2"/>
              <a:buNone/>
            </a:pPr>
            <a:r>
              <a:rPr lang="en-US" altLang="en-US" dirty="0"/>
              <a:t>(39) (A) IN GENERAL.—The term </a:t>
            </a:r>
            <a:r>
              <a:rPr lang="en-US" altLang="en-US" dirty="0">
                <a:solidFill>
                  <a:srgbClr val="FF0000"/>
                </a:solidFill>
              </a:rPr>
              <a:t>‘‘</a:t>
            </a:r>
            <a:r>
              <a:rPr lang="en-US" altLang="en-US" u="sng" dirty="0">
                <a:solidFill>
                  <a:srgbClr val="FF0000"/>
                </a:solidFill>
              </a:rPr>
              <a:t>brownfield site</a:t>
            </a:r>
            <a:r>
              <a:rPr lang="en-US" altLang="en-US" dirty="0">
                <a:solidFill>
                  <a:srgbClr val="FF0000"/>
                </a:solidFill>
              </a:rPr>
              <a:t>’’ </a:t>
            </a:r>
            <a:r>
              <a:rPr lang="en-US" altLang="en-US" dirty="0"/>
              <a:t>means real property, the expansion, redevelopment, or reuse of which may be complicated by the presence or potential presence of a hazardous substance, pollutant, or contaminant.</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val="281660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64CFB9A9-DA0D-43DE-8AD8-6892A81C36BB}" type="slidenum">
              <a:rPr lang="en-US" altLang="en-US" sz="1200">
                <a:solidFill>
                  <a:srgbClr val="000000"/>
                </a:solidFill>
                <a:latin typeface="Arial Black" panose="020B0A04020102020204" pitchFamily="34" charset="0"/>
              </a:rPr>
              <a:pPr>
                <a:spcBef>
                  <a:spcPct val="0"/>
                </a:spcBef>
                <a:buClrTx/>
                <a:buSzTx/>
                <a:buFontTx/>
                <a:buNone/>
              </a:pPr>
              <a:t>22</a:t>
            </a:fld>
            <a:endParaRPr lang="en-US" altLang="en-US" sz="1200">
              <a:solidFill>
                <a:srgbClr val="000000"/>
              </a:solidFill>
              <a:latin typeface="Arial Black" panose="020B0A04020102020204" pitchFamily="34" charset="0"/>
            </a:endParaRPr>
          </a:p>
        </p:txBody>
      </p:sp>
      <p:sp>
        <p:nvSpPr>
          <p:cNvPr id="10243" name="Rectangle 6"/>
          <p:cNvSpPr>
            <a:spLocks noGrp="1" noChangeArrowheads="1"/>
          </p:cNvSpPr>
          <p:nvPr>
            <p:ph type="title"/>
          </p:nvPr>
        </p:nvSpPr>
        <p:spPr>
          <a:xfrm>
            <a:off x="5663184" y="463925"/>
            <a:ext cx="6172200" cy="914400"/>
          </a:xfrm>
        </p:spPr>
        <p:txBody>
          <a:bodyPr/>
          <a:lstStyle/>
          <a:p>
            <a:pPr eaLnBrk="1" hangingPunct="1"/>
            <a:r>
              <a:rPr lang="en-US" altLang="en-US" dirty="0"/>
              <a:t>Translation?</a:t>
            </a:r>
          </a:p>
        </p:txBody>
      </p:sp>
      <p:sp>
        <p:nvSpPr>
          <p:cNvPr id="10244" name="Rectangle 7"/>
          <p:cNvSpPr>
            <a:spLocks noGrp="1" noChangeArrowheads="1"/>
          </p:cNvSpPr>
          <p:nvPr>
            <p:ph type="body" idx="1"/>
          </p:nvPr>
        </p:nvSpPr>
        <p:spPr>
          <a:xfrm>
            <a:off x="530352" y="1790701"/>
            <a:ext cx="10593261" cy="4229100"/>
          </a:xfrm>
        </p:spPr>
        <p:txBody>
          <a:bodyPr>
            <a:normAutofit/>
          </a:bodyPr>
          <a:lstStyle/>
          <a:p>
            <a:pPr eaLnBrk="1" hangingPunct="1">
              <a:buFont typeface="Wingdings" panose="05000000000000000000" pitchFamily="2" charset="2"/>
              <a:buNone/>
            </a:pPr>
            <a:r>
              <a:rPr lang="en-US" altLang="en-US" dirty="0"/>
              <a:t>Buildings and/or land/waters that </a:t>
            </a:r>
            <a:r>
              <a:rPr lang="en-US" altLang="en-US" i="1" u="sng" dirty="0">
                <a:solidFill>
                  <a:schemeClr val="accent3">
                    <a:lumMod val="75000"/>
                  </a:schemeClr>
                </a:solidFill>
              </a:rPr>
              <a:t>may be</a:t>
            </a:r>
            <a:r>
              <a:rPr lang="en-US" altLang="en-US" dirty="0">
                <a:solidFill>
                  <a:schemeClr val="accent3">
                    <a:lumMod val="75000"/>
                  </a:schemeClr>
                </a:solidFill>
              </a:rPr>
              <a:t> </a:t>
            </a:r>
            <a:r>
              <a:rPr lang="en-US" altLang="en-US" dirty="0"/>
              <a:t>contaminated with one or more hazardous substances and the </a:t>
            </a:r>
            <a:r>
              <a:rPr lang="en-US" altLang="en-US" i="1" u="sng" dirty="0">
                <a:solidFill>
                  <a:schemeClr val="accent3">
                    <a:lumMod val="75000"/>
                  </a:schemeClr>
                </a:solidFill>
              </a:rPr>
              <a:t>possible</a:t>
            </a:r>
            <a:r>
              <a:rPr lang="en-US" altLang="en-US" dirty="0">
                <a:solidFill>
                  <a:schemeClr val="accent3">
                    <a:lumMod val="75000"/>
                  </a:schemeClr>
                </a:solidFill>
              </a:rPr>
              <a:t> </a:t>
            </a:r>
            <a:r>
              <a:rPr lang="en-US" altLang="en-US" dirty="0"/>
              <a:t>contamination is preventing or discouraging use</a:t>
            </a:r>
            <a:r>
              <a:rPr lang="en-US" altLang="en-US" dirty="0">
                <a:solidFill>
                  <a:srgbClr val="FF0000"/>
                </a:solidFill>
              </a:rPr>
              <a:t> </a:t>
            </a:r>
            <a:r>
              <a:rPr lang="en-US" altLang="en-US" dirty="0"/>
              <a:t>or restoration of those buildings or land, as well as posing a risk to public health and safety and/or the environment.</a:t>
            </a:r>
          </a:p>
          <a:p>
            <a:pPr eaLnBrk="1" hangingPunct="1"/>
            <a:endParaRPr lang="en-US" altLang="en-US" dirty="0"/>
          </a:p>
        </p:txBody>
      </p:sp>
    </p:spTree>
    <p:extLst>
      <p:ext uri="{BB962C8B-B14F-4D97-AF65-F5344CB8AC3E}">
        <p14:creationId xmlns:p14="http://schemas.microsoft.com/office/powerpoint/2010/main" val="425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FB7FEBF7-2233-4B85-8536-0CC6C00C252C}" type="slidenum">
              <a:rPr lang="en-US" altLang="en-US" sz="1200">
                <a:solidFill>
                  <a:srgbClr val="000000"/>
                </a:solidFill>
                <a:latin typeface="Arial Black" panose="020B0A04020102020204" pitchFamily="34" charset="0"/>
              </a:rPr>
              <a:pPr>
                <a:spcBef>
                  <a:spcPct val="0"/>
                </a:spcBef>
                <a:buClrTx/>
                <a:buSzTx/>
                <a:buFontTx/>
                <a:buNone/>
              </a:pPr>
              <a:t>23</a:t>
            </a:fld>
            <a:endParaRPr lang="en-US" altLang="en-US" sz="1200">
              <a:solidFill>
                <a:srgbClr val="000000"/>
              </a:solidFill>
              <a:latin typeface="Arial Black" panose="020B0A04020102020204" pitchFamily="34" charset="0"/>
            </a:endParaRPr>
          </a:p>
        </p:txBody>
      </p:sp>
      <p:sp>
        <p:nvSpPr>
          <p:cNvPr id="11267" name="Rectangle 6"/>
          <p:cNvSpPr>
            <a:spLocks noGrp="1" noChangeArrowheads="1"/>
          </p:cNvSpPr>
          <p:nvPr>
            <p:ph type="title"/>
          </p:nvPr>
        </p:nvSpPr>
        <p:spPr>
          <a:xfrm>
            <a:off x="7280085" y="463925"/>
            <a:ext cx="3843528" cy="914400"/>
          </a:xfrm>
        </p:spPr>
        <p:txBody>
          <a:bodyPr/>
          <a:lstStyle/>
          <a:p>
            <a:pPr eaLnBrk="1" hangingPunct="1"/>
            <a:r>
              <a:rPr lang="en-US" altLang="en-US" dirty="0"/>
              <a:t>The “Law”</a:t>
            </a:r>
          </a:p>
        </p:txBody>
      </p:sp>
      <p:sp>
        <p:nvSpPr>
          <p:cNvPr id="11268" name="Rectangle 7"/>
          <p:cNvSpPr>
            <a:spLocks noGrp="1" noChangeArrowheads="1"/>
          </p:cNvSpPr>
          <p:nvPr>
            <p:ph type="body" idx="1"/>
          </p:nvPr>
        </p:nvSpPr>
        <p:spPr>
          <a:xfrm>
            <a:off x="393192" y="1790701"/>
            <a:ext cx="10730421" cy="4229100"/>
          </a:xfrm>
        </p:spPr>
        <p:txBody>
          <a:bodyPr>
            <a:normAutofit fontScale="92500" lnSpcReduction="10000"/>
          </a:bodyPr>
          <a:lstStyle/>
          <a:p>
            <a:pPr>
              <a:buFont typeface="Wingdings" panose="05000000000000000000" pitchFamily="2" charset="2"/>
              <a:buNone/>
            </a:pPr>
            <a:r>
              <a:rPr lang="en-US" altLang="en-US" u="sng" dirty="0"/>
              <a:t>Added:</a:t>
            </a:r>
            <a:r>
              <a:rPr lang="en-US" altLang="en-US" dirty="0"/>
              <a:t> </a:t>
            </a:r>
            <a:r>
              <a:rPr lang="en-US" altLang="en-US" dirty="0">
                <a:solidFill>
                  <a:schemeClr val="accent3">
                    <a:lumMod val="75000"/>
                  </a:schemeClr>
                </a:solidFill>
              </a:rPr>
              <a:t>Section 128(a) ASSISTANCE TO STATES and TRIBES (1) IN GENERAL</a:t>
            </a:r>
            <a:r>
              <a:rPr lang="en-US" altLang="en-US" dirty="0"/>
              <a:t>.*</a:t>
            </a:r>
          </a:p>
          <a:p>
            <a:pPr marL="742950" indent="-742950">
              <a:buFont typeface="Wingdings" panose="05000000000000000000" pitchFamily="2" charset="2"/>
              <a:buAutoNum type="alphaUcParenBoth"/>
            </a:pPr>
            <a:r>
              <a:rPr lang="en-US" altLang="en-US" dirty="0"/>
              <a:t>STATES and TRIBES.—</a:t>
            </a:r>
            <a:r>
              <a:rPr lang="en-US" altLang="en-US" b="1" dirty="0"/>
              <a:t>The Administrator may award a grant to a State </a:t>
            </a:r>
            <a:r>
              <a:rPr lang="en-US" altLang="en-US" b="1" dirty="0">
                <a:solidFill>
                  <a:srgbClr val="FF0000"/>
                </a:solidFill>
              </a:rPr>
              <a:t>or Indian tribe </a:t>
            </a:r>
            <a:r>
              <a:rPr lang="en-US" altLang="en-US" b="1" dirty="0"/>
              <a:t>that: </a:t>
            </a:r>
            <a:r>
              <a:rPr lang="en-US" altLang="en-US" dirty="0"/>
              <a:t>(</a:t>
            </a:r>
            <a:r>
              <a:rPr lang="en-US" altLang="en-US" dirty="0" err="1"/>
              <a:t>i</a:t>
            </a:r>
            <a:r>
              <a:rPr lang="en-US" altLang="en-US" dirty="0"/>
              <a:t>) has a response program that includes each of the elements, or is taking reasonable steps to include each of the elements.</a:t>
            </a:r>
          </a:p>
          <a:p>
            <a:pPr marL="0" indent="0">
              <a:buNone/>
            </a:pPr>
            <a:r>
              <a:rPr lang="en-US" sz="2600" dirty="0">
                <a:solidFill>
                  <a:schemeClr val="tx2"/>
                </a:solidFill>
              </a:rPr>
              <a:t>*Updated in Federal Register 10/25/2016, effective 11/01/16</a:t>
            </a:r>
            <a:endParaRPr lang="en-US" altLang="en-US" sz="2600" dirty="0">
              <a:solidFill>
                <a:schemeClr val="tx2"/>
              </a:solidFill>
            </a:endParaRPr>
          </a:p>
          <a:p>
            <a:pPr marL="0" indent="0">
              <a:buNone/>
            </a:pPr>
            <a:endParaRPr lang="en-US" altLang="en-US" dirty="0"/>
          </a:p>
          <a:p>
            <a:pPr eaLnBrk="1" hangingPunct="1"/>
            <a:endParaRPr lang="en-US" altLang="en-US" dirty="0"/>
          </a:p>
        </p:txBody>
      </p:sp>
    </p:spTree>
    <p:extLst>
      <p:ext uri="{BB962C8B-B14F-4D97-AF65-F5344CB8AC3E}">
        <p14:creationId xmlns:p14="http://schemas.microsoft.com/office/powerpoint/2010/main" val="42660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A90ABEF2-55F2-45A0-A6FA-11E1A80804CC}" type="slidenum">
              <a:rPr lang="en-US" altLang="en-US" sz="1200">
                <a:solidFill>
                  <a:srgbClr val="000000"/>
                </a:solidFill>
                <a:latin typeface="Arial Black" panose="020B0A04020102020204" pitchFamily="34" charset="0"/>
              </a:rPr>
              <a:pPr>
                <a:spcBef>
                  <a:spcPct val="0"/>
                </a:spcBef>
                <a:buClrTx/>
                <a:buSzTx/>
                <a:buFontTx/>
                <a:buNone/>
              </a:pPr>
              <a:t>24</a:t>
            </a:fld>
            <a:endParaRPr lang="en-US" altLang="en-US" sz="1200">
              <a:solidFill>
                <a:srgbClr val="000000"/>
              </a:solidFill>
              <a:latin typeface="Arial Black" panose="020B0A04020102020204" pitchFamily="34" charset="0"/>
            </a:endParaRPr>
          </a:p>
        </p:txBody>
      </p:sp>
      <p:sp>
        <p:nvSpPr>
          <p:cNvPr id="12291" name="Rectangle 6"/>
          <p:cNvSpPr>
            <a:spLocks noGrp="1" noChangeArrowheads="1"/>
          </p:cNvSpPr>
          <p:nvPr>
            <p:ph type="title"/>
          </p:nvPr>
        </p:nvSpPr>
        <p:spPr>
          <a:xfrm>
            <a:off x="5224272" y="667512"/>
            <a:ext cx="6781800" cy="914400"/>
          </a:xfrm>
        </p:spPr>
        <p:txBody>
          <a:bodyPr/>
          <a:lstStyle/>
          <a:p>
            <a:pPr eaLnBrk="1" hangingPunct="1"/>
            <a:r>
              <a:rPr lang="en-US" altLang="en-US"/>
              <a:t>Tribal Response Program</a:t>
            </a:r>
          </a:p>
        </p:txBody>
      </p:sp>
      <p:sp>
        <p:nvSpPr>
          <p:cNvPr id="12292" name="Rectangle 7"/>
          <p:cNvSpPr>
            <a:spLocks noGrp="1" noChangeArrowheads="1"/>
          </p:cNvSpPr>
          <p:nvPr>
            <p:ph type="body" idx="1"/>
          </p:nvPr>
        </p:nvSpPr>
        <p:spPr>
          <a:xfrm>
            <a:off x="303213" y="2065021"/>
            <a:ext cx="10940733" cy="4229100"/>
          </a:xfrm>
        </p:spPr>
        <p:txBody>
          <a:bodyPr>
            <a:normAutofit/>
          </a:bodyPr>
          <a:lstStyle/>
          <a:p>
            <a:pPr eaLnBrk="1" hangingPunct="1">
              <a:buFont typeface="Wingdings" panose="05000000000000000000" pitchFamily="2" charset="2"/>
              <a:buNone/>
            </a:pPr>
            <a:r>
              <a:rPr lang="en-US" altLang="en-US" dirty="0"/>
              <a:t>Section 128(a) created the:</a:t>
            </a:r>
          </a:p>
          <a:p>
            <a:pPr eaLnBrk="1" hangingPunct="1">
              <a:buFont typeface="Wingdings" panose="05000000000000000000" pitchFamily="2" charset="2"/>
              <a:buNone/>
            </a:pPr>
            <a:r>
              <a:rPr lang="en-US" altLang="en-US" dirty="0"/>
              <a:t> </a:t>
            </a:r>
            <a:r>
              <a:rPr lang="en-US" altLang="en-US" dirty="0">
                <a:solidFill>
                  <a:schemeClr val="accent3">
                    <a:lumMod val="75000"/>
                  </a:schemeClr>
                </a:solidFill>
              </a:rPr>
              <a:t>“Tribal Response Program” (TRP)</a:t>
            </a:r>
          </a:p>
          <a:p>
            <a:pPr>
              <a:buNone/>
            </a:pPr>
            <a:r>
              <a:rPr lang="en-US" altLang="en-US" dirty="0">
                <a:solidFill>
                  <a:schemeClr val="tx2"/>
                </a:solidFill>
              </a:rPr>
              <a:t>This is significant in that it treats Tribes the same as states! </a:t>
            </a:r>
          </a:p>
          <a:p>
            <a:pPr eaLnBrk="1" hangingPunct="1">
              <a:buFont typeface="Wingdings" panose="05000000000000000000" pitchFamily="2" charset="2"/>
              <a:buNone/>
            </a:pPr>
            <a:endParaRPr lang="en-US" altLang="en-US" dirty="0">
              <a:solidFill>
                <a:schemeClr val="accent3">
                  <a:lumMod val="75000"/>
                </a:schemeClr>
              </a:solidFill>
            </a:endParaRPr>
          </a:p>
        </p:txBody>
      </p:sp>
    </p:spTree>
    <p:extLst>
      <p:ext uri="{BB962C8B-B14F-4D97-AF65-F5344CB8AC3E}">
        <p14:creationId xmlns:p14="http://schemas.microsoft.com/office/powerpoint/2010/main" val="98035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27AA7C0F-1B7D-4035-ACD7-95AD0237AD2F}" type="slidenum">
              <a:rPr lang="en-US" altLang="en-US" sz="1200">
                <a:solidFill>
                  <a:srgbClr val="000000"/>
                </a:solidFill>
                <a:latin typeface="Arial Black" panose="020B0A04020102020204" pitchFamily="34" charset="0"/>
              </a:rPr>
              <a:pPr>
                <a:spcBef>
                  <a:spcPct val="0"/>
                </a:spcBef>
                <a:buClrTx/>
                <a:buSzTx/>
                <a:buFontTx/>
                <a:buNone/>
              </a:pPr>
              <a:t>25</a:t>
            </a:fld>
            <a:endParaRPr lang="en-US" altLang="en-US" sz="1200">
              <a:solidFill>
                <a:srgbClr val="000000"/>
              </a:solidFill>
              <a:latin typeface="Arial Black" panose="020B0A04020102020204" pitchFamily="34" charset="0"/>
            </a:endParaRPr>
          </a:p>
        </p:txBody>
      </p:sp>
      <p:sp>
        <p:nvSpPr>
          <p:cNvPr id="13315" name="Rectangle 6"/>
          <p:cNvSpPr>
            <a:spLocks noGrp="1" noChangeArrowheads="1"/>
          </p:cNvSpPr>
          <p:nvPr>
            <p:ph type="title"/>
          </p:nvPr>
        </p:nvSpPr>
        <p:spPr>
          <a:xfrm>
            <a:off x="6812280" y="438912"/>
            <a:ext cx="4392168" cy="914400"/>
          </a:xfrm>
        </p:spPr>
        <p:txBody>
          <a:bodyPr/>
          <a:lstStyle/>
          <a:p>
            <a:pPr eaLnBrk="1" hangingPunct="1"/>
            <a:r>
              <a:rPr lang="en-US" altLang="en-US" dirty="0"/>
              <a:t>The “Law”</a:t>
            </a:r>
          </a:p>
        </p:txBody>
      </p:sp>
      <p:sp>
        <p:nvSpPr>
          <p:cNvPr id="13316" name="Rectangle 7"/>
          <p:cNvSpPr>
            <a:spLocks noGrp="1" noChangeArrowheads="1"/>
          </p:cNvSpPr>
          <p:nvPr>
            <p:ph type="body" idx="1"/>
          </p:nvPr>
        </p:nvSpPr>
        <p:spPr>
          <a:xfrm>
            <a:off x="303212" y="2012577"/>
            <a:ext cx="10980483" cy="4419600"/>
          </a:xfrm>
        </p:spPr>
        <p:txBody>
          <a:bodyPr>
            <a:normAutofit/>
          </a:bodyPr>
          <a:lstStyle/>
          <a:p>
            <a:pPr>
              <a:buFont typeface="Wingdings" panose="05000000000000000000" pitchFamily="2" charset="2"/>
              <a:buNone/>
            </a:pPr>
            <a:r>
              <a:rPr lang="en-US" altLang="en-US" sz="2800" dirty="0"/>
              <a:t>Section 128(a)(1)(A)(</a:t>
            </a:r>
            <a:r>
              <a:rPr lang="en-US" altLang="en-US" sz="2800" dirty="0" err="1"/>
              <a:t>i</a:t>
            </a:r>
            <a:r>
              <a:rPr lang="en-US" altLang="en-US" sz="2800" dirty="0"/>
              <a:t>) lists the </a:t>
            </a:r>
            <a:r>
              <a:rPr lang="en-US" altLang="en-US" sz="2800" dirty="0">
                <a:solidFill>
                  <a:schemeClr val="accent3">
                    <a:lumMod val="75000"/>
                  </a:schemeClr>
                </a:solidFill>
              </a:rPr>
              <a:t>four elements </a:t>
            </a:r>
            <a:r>
              <a:rPr lang="en-US" altLang="en-US" sz="2800" dirty="0"/>
              <a:t>of a State or Indian Tribe response program:</a:t>
            </a:r>
          </a:p>
          <a:p>
            <a:pPr>
              <a:buFont typeface="Wingdings" panose="05000000000000000000" pitchFamily="2" charset="2"/>
              <a:buNone/>
            </a:pPr>
            <a:r>
              <a:rPr lang="en-US" altLang="en-US" sz="2400" dirty="0">
                <a:solidFill>
                  <a:schemeClr val="accent3">
                    <a:lumMod val="75000"/>
                  </a:schemeClr>
                </a:solidFill>
              </a:rPr>
              <a:t>(1)</a:t>
            </a:r>
            <a:r>
              <a:rPr lang="en-US" altLang="en-US" sz="2400" dirty="0"/>
              <a:t> Timely survey and inventory of brownfield sites. </a:t>
            </a:r>
          </a:p>
          <a:p>
            <a:pPr>
              <a:buFont typeface="Wingdings" panose="05000000000000000000" pitchFamily="2" charset="2"/>
              <a:buNone/>
            </a:pPr>
            <a:endParaRPr lang="en-US" altLang="en-US" sz="2400" dirty="0"/>
          </a:p>
          <a:p>
            <a:pPr marL="0" indent="0">
              <a:buNone/>
            </a:pPr>
            <a:r>
              <a:rPr lang="en-US" altLang="en-US" sz="2400" dirty="0">
                <a:solidFill>
                  <a:schemeClr val="accent3">
                    <a:lumMod val="75000"/>
                  </a:schemeClr>
                </a:solidFill>
              </a:rPr>
              <a:t>(2)</a:t>
            </a:r>
            <a:r>
              <a:rPr lang="en-US" altLang="en-US" sz="2400" dirty="0"/>
              <a:t> Oversight and enforcement authorities or other mechanisms, and resources, that are adequate to ensure that a response action will protect human health and the environment.</a:t>
            </a:r>
          </a:p>
          <a:p>
            <a:pPr eaLnBrk="1" hangingPunct="1"/>
            <a:endParaRPr lang="en-US" altLang="en-US" sz="2000" dirty="0"/>
          </a:p>
        </p:txBody>
      </p:sp>
    </p:spTree>
    <p:extLst>
      <p:ext uri="{BB962C8B-B14F-4D97-AF65-F5344CB8AC3E}">
        <p14:creationId xmlns:p14="http://schemas.microsoft.com/office/powerpoint/2010/main" val="23014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B316B273-C5E0-4868-8B10-B72AEEF5CB04}" type="slidenum">
              <a:rPr lang="en-US" altLang="en-US" sz="1200">
                <a:solidFill>
                  <a:srgbClr val="000000"/>
                </a:solidFill>
                <a:latin typeface="Arial Black" panose="020B0A04020102020204" pitchFamily="34" charset="0"/>
              </a:rPr>
              <a:pPr>
                <a:spcBef>
                  <a:spcPct val="0"/>
                </a:spcBef>
                <a:buClrTx/>
                <a:buSzTx/>
                <a:buFontTx/>
                <a:buNone/>
              </a:pPr>
              <a:t>26</a:t>
            </a:fld>
            <a:endParaRPr lang="en-US" altLang="en-US" sz="1200">
              <a:solidFill>
                <a:srgbClr val="000000"/>
              </a:solidFill>
              <a:latin typeface="Arial Black" panose="020B0A04020102020204" pitchFamily="34" charset="0"/>
            </a:endParaRPr>
          </a:p>
        </p:txBody>
      </p:sp>
      <p:sp>
        <p:nvSpPr>
          <p:cNvPr id="14339" name="Rectangle 6"/>
          <p:cNvSpPr>
            <a:spLocks noGrp="1" noChangeArrowheads="1"/>
          </p:cNvSpPr>
          <p:nvPr>
            <p:ph type="title"/>
          </p:nvPr>
        </p:nvSpPr>
        <p:spPr>
          <a:xfrm>
            <a:off x="7086600" y="548640"/>
            <a:ext cx="4136136" cy="914400"/>
          </a:xfrm>
        </p:spPr>
        <p:txBody>
          <a:bodyPr/>
          <a:lstStyle/>
          <a:p>
            <a:pPr eaLnBrk="1" hangingPunct="1"/>
            <a:r>
              <a:rPr lang="en-US" altLang="en-US" dirty="0"/>
              <a:t>The “Law”</a:t>
            </a:r>
          </a:p>
        </p:txBody>
      </p:sp>
      <p:sp>
        <p:nvSpPr>
          <p:cNvPr id="14340" name="Rectangle 7"/>
          <p:cNvSpPr>
            <a:spLocks noGrp="1" noChangeArrowheads="1"/>
          </p:cNvSpPr>
          <p:nvPr>
            <p:ph type="body" idx="1"/>
          </p:nvPr>
        </p:nvSpPr>
        <p:spPr>
          <a:xfrm>
            <a:off x="438912" y="1901952"/>
            <a:ext cx="11484864" cy="4419600"/>
          </a:xfrm>
        </p:spPr>
        <p:txBody>
          <a:bodyPr>
            <a:normAutofit/>
          </a:bodyPr>
          <a:lstStyle/>
          <a:p>
            <a:pPr marL="0" indent="0">
              <a:buNone/>
            </a:pPr>
            <a:r>
              <a:rPr lang="en-US" altLang="en-US" sz="2400" dirty="0">
                <a:solidFill>
                  <a:schemeClr val="accent3">
                    <a:lumMod val="75000"/>
                  </a:schemeClr>
                </a:solidFill>
              </a:rPr>
              <a:t>(3)</a:t>
            </a:r>
            <a:r>
              <a:rPr lang="en-US" altLang="en-US" sz="2400" dirty="0"/>
              <a:t> Mechanisms and resources to provide meaningful opportunities for public participation.</a:t>
            </a:r>
          </a:p>
          <a:p>
            <a:endParaRPr lang="en-US" altLang="en-US" sz="2400" dirty="0"/>
          </a:p>
          <a:p>
            <a:pPr marL="0" indent="0">
              <a:buNone/>
            </a:pPr>
            <a:r>
              <a:rPr lang="en-US" altLang="en-US" sz="2400" dirty="0">
                <a:solidFill>
                  <a:schemeClr val="accent3">
                    <a:lumMod val="75000"/>
                  </a:schemeClr>
                </a:solidFill>
              </a:rPr>
              <a:t>(4) </a:t>
            </a:r>
            <a:r>
              <a:rPr lang="en-US" altLang="en-US" sz="2400" dirty="0"/>
              <a:t>Mechanisms for approval of a cleanup plan, and a requirement for verification by and certification or similar documentation from the State, an Indian tribe, or a licensed site professional to the person conducting a response action indicating that the response is complete.</a:t>
            </a:r>
          </a:p>
          <a:p>
            <a:pPr eaLnBrk="1" hangingPunct="1"/>
            <a:endParaRPr lang="en-US" altLang="en-US" sz="2000" dirty="0"/>
          </a:p>
        </p:txBody>
      </p:sp>
    </p:spTree>
    <p:extLst>
      <p:ext uri="{BB962C8B-B14F-4D97-AF65-F5344CB8AC3E}">
        <p14:creationId xmlns:p14="http://schemas.microsoft.com/office/powerpoint/2010/main" val="14241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4FDA361D-14FF-400B-BC4D-0D28BD6AB0CD}" type="slidenum">
              <a:rPr lang="en-US" altLang="en-US" sz="1200">
                <a:solidFill>
                  <a:srgbClr val="000000"/>
                </a:solidFill>
                <a:latin typeface="Arial Black" panose="020B0A04020102020204" pitchFamily="34" charset="0"/>
              </a:rPr>
              <a:pPr>
                <a:spcBef>
                  <a:spcPct val="0"/>
                </a:spcBef>
                <a:buClrTx/>
                <a:buSzTx/>
                <a:buFontTx/>
                <a:buNone/>
              </a:pPr>
              <a:t>27</a:t>
            </a:fld>
            <a:endParaRPr lang="en-US" altLang="en-US" sz="1200">
              <a:solidFill>
                <a:srgbClr val="000000"/>
              </a:solidFill>
              <a:latin typeface="Arial Black" panose="020B0A04020102020204" pitchFamily="34" charset="0"/>
            </a:endParaRPr>
          </a:p>
        </p:txBody>
      </p:sp>
      <p:sp>
        <p:nvSpPr>
          <p:cNvPr id="15363" name="Rectangle 6"/>
          <p:cNvSpPr>
            <a:spLocks noGrp="1" noChangeArrowheads="1"/>
          </p:cNvSpPr>
          <p:nvPr>
            <p:ph type="title"/>
          </p:nvPr>
        </p:nvSpPr>
        <p:spPr>
          <a:xfrm>
            <a:off x="6656832" y="500501"/>
            <a:ext cx="4145280" cy="914400"/>
          </a:xfrm>
        </p:spPr>
        <p:txBody>
          <a:bodyPr/>
          <a:lstStyle/>
          <a:p>
            <a:pPr eaLnBrk="1" hangingPunct="1"/>
            <a:r>
              <a:rPr lang="en-US" altLang="en-US" dirty="0"/>
              <a:t>The “Law”</a:t>
            </a:r>
          </a:p>
        </p:txBody>
      </p:sp>
      <p:sp>
        <p:nvSpPr>
          <p:cNvPr id="15364" name="Rectangle 7"/>
          <p:cNvSpPr>
            <a:spLocks noGrp="1" noChangeArrowheads="1"/>
          </p:cNvSpPr>
          <p:nvPr>
            <p:ph type="body" idx="1"/>
          </p:nvPr>
        </p:nvSpPr>
        <p:spPr>
          <a:xfrm>
            <a:off x="402336" y="1808989"/>
            <a:ext cx="11347704" cy="4229100"/>
          </a:xfrm>
        </p:spPr>
        <p:txBody>
          <a:bodyPr>
            <a:normAutofit fontScale="92500"/>
          </a:bodyPr>
          <a:lstStyle/>
          <a:p>
            <a:pPr eaLnBrk="1" hangingPunct="1">
              <a:buFont typeface="Wingdings" panose="05000000000000000000" pitchFamily="2" charset="2"/>
              <a:buNone/>
            </a:pPr>
            <a:r>
              <a:rPr lang="en-US" altLang="en-US" sz="2800" dirty="0">
                <a:solidFill>
                  <a:srgbClr val="FF0000"/>
                </a:solidFill>
              </a:rPr>
              <a:t>ALSO:</a:t>
            </a:r>
          </a:p>
          <a:p>
            <a:pPr eaLnBrk="1" hangingPunct="1"/>
            <a:r>
              <a:rPr lang="en-US" altLang="en-US" sz="2800" dirty="0"/>
              <a:t>Section 128(b)(1)(C) requires a </a:t>
            </a:r>
            <a:r>
              <a:rPr lang="en-US" altLang="en-US" sz="2800" dirty="0">
                <a:solidFill>
                  <a:schemeClr val="accent3">
                    <a:lumMod val="75000"/>
                  </a:schemeClr>
                </a:solidFill>
              </a:rPr>
              <a:t>“PUBLIC RECORD”</a:t>
            </a:r>
            <a:r>
              <a:rPr lang="en-US" altLang="en-US" sz="2800" dirty="0"/>
              <a:t> - the Public Record …..</a:t>
            </a:r>
          </a:p>
          <a:p>
            <a:pPr eaLnBrk="1" hangingPunct="1">
              <a:buFont typeface="Wingdings" panose="05000000000000000000" pitchFamily="2" charset="2"/>
              <a:buNone/>
            </a:pPr>
            <a:r>
              <a:rPr lang="en-US" altLang="en-US" sz="2800" i="1" dirty="0"/>
              <a:t>    {information on cleanup activities}</a:t>
            </a:r>
          </a:p>
          <a:p>
            <a:pPr eaLnBrk="1" hangingPunct="1">
              <a:buFont typeface="Wingdings" panose="05000000000000000000" pitchFamily="2" charset="2"/>
              <a:buNone/>
            </a:pPr>
            <a:r>
              <a:rPr lang="en-US" altLang="en-US" sz="2800" dirty="0"/>
              <a:t>    and</a:t>
            </a:r>
          </a:p>
          <a:p>
            <a:pPr eaLnBrk="1" hangingPunct="1"/>
            <a:r>
              <a:rPr lang="en-US" altLang="en-US" sz="2800" dirty="0"/>
              <a:t>The Public Record shall contain information </a:t>
            </a:r>
          </a:p>
          <a:p>
            <a:pPr eaLnBrk="1" hangingPunct="1">
              <a:buFont typeface="Wingdings" panose="05000000000000000000" pitchFamily="2" charset="2"/>
              <a:buNone/>
            </a:pPr>
            <a:r>
              <a:rPr lang="en-US" altLang="en-US" sz="2800" dirty="0"/>
              <a:t>    on the use of </a:t>
            </a:r>
            <a:r>
              <a:rPr lang="en-US" altLang="en-US" sz="2800" dirty="0">
                <a:solidFill>
                  <a:schemeClr val="accent3">
                    <a:lumMod val="75000"/>
                  </a:schemeClr>
                </a:solidFill>
              </a:rPr>
              <a:t>“</a:t>
            </a:r>
            <a:r>
              <a:rPr lang="en-US" altLang="en-US" sz="2800" u="sng" dirty="0">
                <a:solidFill>
                  <a:schemeClr val="accent3">
                    <a:lumMod val="75000"/>
                  </a:schemeClr>
                </a:solidFill>
              </a:rPr>
              <a:t>Institutional Controls</a:t>
            </a:r>
            <a:r>
              <a:rPr lang="en-US" altLang="en-US" sz="2800" dirty="0">
                <a:solidFill>
                  <a:schemeClr val="accent3">
                    <a:lumMod val="75000"/>
                  </a:schemeClr>
                </a:solidFill>
              </a:rPr>
              <a:t>” </a:t>
            </a:r>
            <a:r>
              <a:rPr lang="en-US" altLang="en-US" sz="2800" dirty="0"/>
              <a:t>in the remedy of a site.</a:t>
            </a:r>
            <a:endParaRPr lang="en-US" altLang="en-US" dirty="0"/>
          </a:p>
        </p:txBody>
      </p:sp>
    </p:spTree>
    <p:extLst>
      <p:ext uri="{BB962C8B-B14F-4D97-AF65-F5344CB8AC3E}">
        <p14:creationId xmlns:p14="http://schemas.microsoft.com/office/powerpoint/2010/main" val="122108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9964F650-B3AA-4AE9-B101-34B15076611D}" type="slidenum">
              <a:rPr lang="en-US" altLang="en-US" sz="1200">
                <a:solidFill>
                  <a:srgbClr val="000000"/>
                </a:solidFill>
                <a:latin typeface="Arial Black" panose="020B0A04020102020204" pitchFamily="34" charset="0"/>
              </a:rPr>
              <a:pPr>
                <a:spcBef>
                  <a:spcPct val="0"/>
                </a:spcBef>
                <a:buClrTx/>
                <a:buSzTx/>
                <a:buFontTx/>
                <a:buNone/>
              </a:pPr>
              <a:t>28</a:t>
            </a:fld>
            <a:endParaRPr lang="en-US" altLang="en-US" sz="1200">
              <a:solidFill>
                <a:srgbClr val="000000"/>
              </a:solidFill>
              <a:latin typeface="Arial Black" panose="020B0A04020102020204" pitchFamily="34" charset="0"/>
            </a:endParaRPr>
          </a:p>
        </p:txBody>
      </p:sp>
      <p:sp>
        <p:nvSpPr>
          <p:cNvPr id="16387" name="Rectangle 6"/>
          <p:cNvSpPr>
            <a:spLocks noGrp="1" noChangeArrowheads="1"/>
          </p:cNvSpPr>
          <p:nvPr>
            <p:ph type="title"/>
          </p:nvPr>
        </p:nvSpPr>
        <p:spPr>
          <a:xfrm>
            <a:off x="5599176" y="594360"/>
            <a:ext cx="6172200" cy="914400"/>
          </a:xfrm>
        </p:spPr>
        <p:txBody>
          <a:bodyPr/>
          <a:lstStyle/>
          <a:p>
            <a:pPr eaLnBrk="1" hangingPunct="1"/>
            <a:r>
              <a:rPr lang="en-US" altLang="en-US"/>
              <a:t>The “Law”</a:t>
            </a:r>
          </a:p>
        </p:txBody>
      </p:sp>
      <p:sp>
        <p:nvSpPr>
          <p:cNvPr id="16388" name="Rectangle 7"/>
          <p:cNvSpPr>
            <a:spLocks noGrp="1" noChangeArrowheads="1"/>
          </p:cNvSpPr>
          <p:nvPr>
            <p:ph type="body" idx="1"/>
          </p:nvPr>
        </p:nvSpPr>
        <p:spPr>
          <a:xfrm>
            <a:off x="402336" y="1790701"/>
            <a:ext cx="10721277" cy="4229100"/>
          </a:xfrm>
        </p:spPr>
        <p:txBody>
          <a:bodyPr>
            <a:normAutofit/>
          </a:bodyPr>
          <a:lstStyle/>
          <a:p>
            <a:pPr>
              <a:buFont typeface="Wingdings" panose="05000000000000000000" pitchFamily="2" charset="2"/>
              <a:buNone/>
            </a:pPr>
            <a:r>
              <a:rPr lang="en-US" altLang="en-US" u="sng" dirty="0">
                <a:solidFill>
                  <a:schemeClr val="accent3">
                    <a:lumMod val="75000"/>
                  </a:schemeClr>
                </a:solidFill>
              </a:rPr>
              <a:t>Notes:</a:t>
            </a:r>
            <a:endParaRPr lang="en-US" altLang="en-US" dirty="0">
              <a:solidFill>
                <a:schemeClr val="accent3">
                  <a:lumMod val="75000"/>
                </a:schemeClr>
              </a:solidFill>
            </a:endParaRPr>
          </a:p>
          <a:p>
            <a:r>
              <a:rPr lang="en-US" altLang="en-US" sz="2400" dirty="0"/>
              <a:t>Congress and the Law refers to both </a:t>
            </a:r>
            <a:r>
              <a:rPr lang="en-US" altLang="en-US" sz="2400" dirty="0">
                <a:solidFill>
                  <a:schemeClr val="accent3">
                    <a:lumMod val="75000"/>
                  </a:schemeClr>
                </a:solidFill>
              </a:rPr>
              <a:t>“response actions” </a:t>
            </a:r>
            <a:r>
              <a:rPr lang="en-US" altLang="en-US" sz="2400" dirty="0"/>
              <a:t>and </a:t>
            </a:r>
            <a:r>
              <a:rPr lang="en-US" altLang="en-US" sz="2400" dirty="0">
                <a:solidFill>
                  <a:schemeClr val="accent3">
                    <a:lumMod val="75000"/>
                  </a:schemeClr>
                </a:solidFill>
              </a:rPr>
              <a:t>“cleanups” </a:t>
            </a:r>
            <a:r>
              <a:rPr lang="en-US" altLang="en-US" sz="2400" dirty="0"/>
              <a:t>and the terms are used interchangeably.</a:t>
            </a:r>
          </a:p>
          <a:p>
            <a:pPr>
              <a:buFont typeface="Wingdings" panose="05000000000000000000" pitchFamily="2" charset="2"/>
              <a:buNone/>
            </a:pPr>
            <a:endParaRPr lang="en-US" altLang="en-US" sz="2400" dirty="0"/>
          </a:p>
          <a:p>
            <a:r>
              <a:rPr lang="en-US" altLang="en-US" sz="2400" dirty="0"/>
              <a:t>Although Section 128 was originally titled “State Response Programs” it was later amended to </a:t>
            </a:r>
            <a:r>
              <a:rPr lang="en-US" sz="2400" dirty="0">
                <a:solidFill>
                  <a:schemeClr val="accent3">
                    <a:lumMod val="75000"/>
                  </a:schemeClr>
                </a:solidFill>
              </a:rPr>
              <a:t>"State and Tribal Response Programs“*</a:t>
            </a:r>
          </a:p>
          <a:p>
            <a:pPr marL="0" indent="0">
              <a:buNone/>
            </a:pPr>
            <a:r>
              <a:rPr lang="en-US" sz="2400" dirty="0"/>
              <a:t>   </a:t>
            </a:r>
            <a:r>
              <a:rPr lang="en-US" sz="1800" dirty="0">
                <a:solidFill>
                  <a:schemeClr val="tx2"/>
                </a:solidFill>
              </a:rPr>
              <a:t>*Federal Register 10/25/2016 effective 11/01/16 </a:t>
            </a:r>
            <a:endParaRPr lang="en-US" altLang="en-US" sz="1800" dirty="0">
              <a:solidFill>
                <a:schemeClr val="tx2"/>
              </a:solidFill>
            </a:endParaRPr>
          </a:p>
        </p:txBody>
      </p:sp>
    </p:spTree>
    <p:extLst>
      <p:ext uri="{BB962C8B-B14F-4D97-AF65-F5344CB8AC3E}">
        <p14:creationId xmlns:p14="http://schemas.microsoft.com/office/powerpoint/2010/main" val="49442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14440ACB-4780-4579-9219-18C7FC7B39F6}" type="slidenum">
              <a:rPr lang="en-US" altLang="en-US" sz="1200">
                <a:solidFill>
                  <a:srgbClr val="000000"/>
                </a:solidFill>
                <a:latin typeface="Arial Black" panose="020B0A04020102020204" pitchFamily="34" charset="0"/>
              </a:rPr>
              <a:pPr>
                <a:spcBef>
                  <a:spcPct val="0"/>
                </a:spcBef>
                <a:buClrTx/>
                <a:buSzTx/>
                <a:buFontTx/>
                <a:buNone/>
              </a:pPr>
              <a:t>29</a:t>
            </a:fld>
            <a:endParaRPr lang="en-US" altLang="en-US" sz="1200">
              <a:solidFill>
                <a:srgbClr val="000000"/>
              </a:solidFill>
              <a:latin typeface="Arial Black" panose="020B0A04020102020204" pitchFamily="34" charset="0"/>
            </a:endParaRPr>
          </a:p>
        </p:txBody>
      </p:sp>
      <p:sp>
        <p:nvSpPr>
          <p:cNvPr id="17411" name="Rectangle 6"/>
          <p:cNvSpPr>
            <a:spLocks noGrp="1" noChangeArrowheads="1"/>
          </p:cNvSpPr>
          <p:nvPr>
            <p:ph type="title"/>
          </p:nvPr>
        </p:nvSpPr>
        <p:spPr>
          <a:xfrm>
            <a:off x="4840223" y="694944"/>
            <a:ext cx="6781800" cy="914400"/>
          </a:xfrm>
        </p:spPr>
        <p:txBody>
          <a:bodyPr/>
          <a:lstStyle/>
          <a:p>
            <a:pPr eaLnBrk="1" hangingPunct="1"/>
            <a:r>
              <a:rPr lang="en-US" altLang="en-US" dirty="0"/>
              <a:t>128(a) Grant awarded:</a:t>
            </a:r>
          </a:p>
        </p:txBody>
      </p:sp>
      <p:sp>
        <p:nvSpPr>
          <p:cNvPr id="17412" name="Rectangle 7"/>
          <p:cNvSpPr>
            <a:spLocks noGrp="1" noChangeArrowheads="1"/>
          </p:cNvSpPr>
          <p:nvPr>
            <p:ph type="body" idx="1"/>
          </p:nvPr>
        </p:nvSpPr>
        <p:spPr>
          <a:xfrm>
            <a:off x="303212" y="1790701"/>
            <a:ext cx="11318811" cy="4229100"/>
          </a:xfrm>
        </p:spPr>
        <p:txBody>
          <a:bodyPr>
            <a:normAutofit fontScale="92500"/>
          </a:bodyPr>
          <a:lstStyle/>
          <a:p>
            <a:pPr eaLnBrk="1" hangingPunct="1"/>
            <a:r>
              <a:rPr lang="en-US" altLang="en-US" dirty="0"/>
              <a:t>to </a:t>
            </a:r>
            <a:r>
              <a:rPr lang="en-US" altLang="en-US" u="sng" dirty="0">
                <a:solidFill>
                  <a:schemeClr val="accent3">
                    <a:lumMod val="75000"/>
                  </a:schemeClr>
                </a:solidFill>
              </a:rPr>
              <a:t>establish</a:t>
            </a:r>
            <a:r>
              <a:rPr lang="en-US" altLang="en-US" dirty="0"/>
              <a:t> and/or </a:t>
            </a:r>
            <a:r>
              <a:rPr lang="en-US" altLang="en-US" u="sng" dirty="0">
                <a:solidFill>
                  <a:schemeClr val="accent3">
                    <a:lumMod val="75000"/>
                  </a:schemeClr>
                </a:solidFill>
              </a:rPr>
              <a:t>enhance</a:t>
            </a:r>
            <a:r>
              <a:rPr lang="en-US" altLang="en-US" dirty="0"/>
              <a:t> a response program  </a:t>
            </a:r>
          </a:p>
          <a:p>
            <a:pPr eaLnBrk="1" hangingPunct="1"/>
            <a:r>
              <a:rPr lang="en-US" altLang="en-US" dirty="0"/>
              <a:t>to take </a:t>
            </a:r>
            <a:r>
              <a:rPr lang="en-US" altLang="en-US" u="sng" dirty="0">
                <a:solidFill>
                  <a:schemeClr val="accent3">
                    <a:lumMod val="75000"/>
                  </a:schemeClr>
                </a:solidFill>
              </a:rPr>
              <a:t>reasonable steps</a:t>
            </a:r>
            <a:r>
              <a:rPr lang="en-US" altLang="en-US" dirty="0">
                <a:solidFill>
                  <a:schemeClr val="accent3">
                    <a:lumMod val="75000"/>
                  </a:schemeClr>
                </a:solidFill>
              </a:rPr>
              <a:t> </a:t>
            </a:r>
            <a:r>
              <a:rPr lang="en-US" altLang="en-US" dirty="0"/>
              <a:t>to include each of the 4 Elements </a:t>
            </a:r>
          </a:p>
          <a:p>
            <a:pPr eaLnBrk="1" hangingPunct="1"/>
            <a:r>
              <a:rPr lang="en-US" altLang="en-US" dirty="0"/>
              <a:t>to </a:t>
            </a:r>
            <a:r>
              <a:rPr lang="en-US" altLang="en-US" dirty="0">
                <a:solidFill>
                  <a:schemeClr val="accent3">
                    <a:lumMod val="75000"/>
                  </a:schemeClr>
                </a:solidFill>
              </a:rPr>
              <a:t>establish &amp; maintain </a:t>
            </a:r>
            <a:r>
              <a:rPr lang="en-US" altLang="en-US" dirty="0"/>
              <a:t>a Public Record</a:t>
            </a:r>
          </a:p>
          <a:p>
            <a:pPr eaLnBrk="1" hangingPunct="1"/>
            <a:r>
              <a:rPr lang="en-US" altLang="en-US" dirty="0"/>
              <a:t>and to </a:t>
            </a:r>
            <a:r>
              <a:rPr lang="en-US" altLang="en-US" dirty="0">
                <a:solidFill>
                  <a:schemeClr val="accent3">
                    <a:lumMod val="75000"/>
                  </a:schemeClr>
                </a:solidFill>
              </a:rPr>
              <a:t>increase the capacity </a:t>
            </a:r>
            <a:r>
              <a:rPr lang="en-US" altLang="en-US" dirty="0"/>
              <a:t>of a Tribe to  assess and cleanup contaminated sites and other releases</a:t>
            </a:r>
          </a:p>
          <a:p>
            <a:pPr eaLnBrk="1" hangingPunct="1"/>
            <a:endParaRPr lang="en-US" altLang="en-US" dirty="0"/>
          </a:p>
        </p:txBody>
      </p:sp>
    </p:spTree>
    <p:extLst>
      <p:ext uri="{BB962C8B-B14F-4D97-AF65-F5344CB8AC3E}">
        <p14:creationId xmlns:p14="http://schemas.microsoft.com/office/powerpoint/2010/main" val="82298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987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1AB7DF2C-FAE9-4D77-902D-F5E75175F4DB}" type="slidenum">
              <a:rPr lang="en-US" altLang="en-US" sz="1200">
                <a:solidFill>
                  <a:srgbClr val="000000"/>
                </a:solidFill>
                <a:latin typeface="Arial Black" panose="020B0A04020102020204" pitchFamily="34" charset="0"/>
              </a:rPr>
              <a:pPr>
                <a:spcBef>
                  <a:spcPct val="0"/>
                </a:spcBef>
                <a:buClrTx/>
                <a:buSzTx/>
                <a:buFontTx/>
                <a:buNone/>
              </a:pPr>
              <a:t>30</a:t>
            </a:fld>
            <a:endParaRPr lang="en-US" altLang="en-US" sz="1200">
              <a:solidFill>
                <a:srgbClr val="000000"/>
              </a:solidFill>
              <a:latin typeface="Arial Black" panose="020B0A04020102020204" pitchFamily="34" charset="0"/>
            </a:endParaRPr>
          </a:p>
        </p:txBody>
      </p:sp>
      <p:sp>
        <p:nvSpPr>
          <p:cNvPr id="18435" name="Rectangle 6"/>
          <p:cNvSpPr>
            <a:spLocks noGrp="1" noChangeArrowheads="1"/>
          </p:cNvSpPr>
          <p:nvPr>
            <p:ph type="title"/>
          </p:nvPr>
        </p:nvSpPr>
        <p:spPr>
          <a:xfrm>
            <a:off x="6842760" y="612648"/>
            <a:ext cx="4194048" cy="914400"/>
          </a:xfrm>
        </p:spPr>
        <p:txBody>
          <a:bodyPr/>
          <a:lstStyle/>
          <a:p>
            <a:pPr eaLnBrk="1" hangingPunct="1"/>
            <a:r>
              <a:rPr lang="en-US" altLang="en-US" dirty="0"/>
              <a:t>The “Law”</a:t>
            </a:r>
          </a:p>
        </p:txBody>
      </p:sp>
      <p:sp>
        <p:nvSpPr>
          <p:cNvPr id="18436" name="Rectangle 7"/>
          <p:cNvSpPr>
            <a:spLocks noGrp="1" noChangeArrowheads="1"/>
          </p:cNvSpPr>
          <p:nvPr>
            <p:ph type="body" idx="1"/>
          </p:nvPr>
        </p:nvSpPr>
        <p:spPr>
          <a:xfrm>
            <a:off x="201168" y="1804416"/>
            <a:ext cx="11009376" cy="4419600"/>
          </a:xfrm>
        </p:spPr>
        <p:txBody>
          <a:bodyPr>
            <a:normAutofit/>
          </a:bodyPr>
          <a:lstStyle/>
          <a:p>
            <a:pPr eaLnBrk="1" hangingPunct="1">
              <a:buFont typeface="Wingdings" panose="05000000000000000000" pitchFamily="2" charset="2"/>
              <a:buNone/>
            </a:pPr>
            <a:r>
              <a:rPr lang="en-US" altLang="en-US" sz="2400" dirty="0"/>
              <a:t>Notes:</a:t>
            </a:r>
          </a:p>
          <a:p>
            <a:r>
              <a:rPr lang="en-US" altLang="en-US" sz="2400" dirty="0"/>
              <a:t>For the purpose of this program the term </a:t>
            </a:r>
            <a:r>
              <a:rPr lang="en-US" altLang="en-US" sz="2400" dirty="0">
                <a:solidFill>
                  <a:srgbClr val="FF0000"/>
                </a:solidFill>
              </a:rPr>
              <a:t>"Indian tribe" </a:t>
            </a:r>
            <a:r>
              <a:rPr lang="en-US" altLang="en-US" sz="2400" dirty="0"/>
              <a:t>means any federally recognized Indian tribe, band, nation, or other organized group or community</a:t>
            </a:r>
            <a:r>
              <a:rPr lang="en-US" altLang="en-US" sz="2400" dirty="0">
                <a:solidFill>
                  <a:schemeClr val="accent3">
                    <a:lumMod val="75000"/>
                  </a:schemeClr>
                </a:solidFill>
              </a:rPr>
              <a:t>, </a:t>
            </a:r>
            <a:r>
              <a:rPr lang="en-US" altLang="en-US" sz="2400" u="sng" dirty="0">
                <a:solidFill>
                  <a:schemeClr val="accent3">
                    <a:lumMod val="75000"/>
                  </a:schemeClr>
                </a:solidFill>
              </a:rPr>
              <a:t>including</a:t>
            </a:r>
            <a:r>
              <a:rPr lang="en-US" altLang="en-US" sz="2400" dirty="0">
                <a:solidFill>
                  <a:schemeClr val="accent3">
                    <a:lumMod val="75000"/>
                  </a:schemeClr>
                </a:solidFill>
              </a:rPr>
              <a:t> </a:t>
            </a:r>
            <a:r>
              <a:rPr lang="en-US" altLang="en-US" sz="2400" u="sng" dirty="0">
                <a:solidFill>
                  <a:schemeClr val="accent3">
                    <a:lumMod val="75000"/>
                  </a:schemeClr>
                </a:solidFill>
              </a:rPr>
              <a:t>any Alaska Federally Recognized Tribe </a:t>
            </a:r>
            <a:r>
              <a:rPr lang="en-US" altLang="en-US" sz="2400" dirty="0"/>
              <a:t> (but </a:t>
            </a:r>
            <a:r>
              <a:rPr lang="en-US" altLang="en-US" sz="2400" dirty="0">
                <a:solidFill>
                  <a:schemeClr val="tx2"/>
                </a:solidFill>
              </a:rPr>
              <a:t>not</a:t>
            </a:r>
            <a:r>
              <a:rPr lang="en-US" altLang="en-US" sz="2400" dirty="0"/>
              <a:t> including any Alaska Native regional or village corporation), which is recognized as eligible for the special programs and services provided by the United States to Indians because of their status as Indians. </a:t>
            </a:r>
          </a:p>
          <a:p>
            <a:r>
              <a:rPr lang="en-US" altLang="en-US" sz="2400" dirty="0">
                <a:solidFill>
                  <a:schemeClr val="accent3">
                    <a:lumMod val="75000"/>
                  </a:schemeClr>
                </a:solidFill>
              </a:rPr>
              <a:t>Tribal consortiums </a:t>
            </a:r>
            <a:r>
              <a:rPr lang="en-US" altLang="en-US" sz="2400" dirty="0"/>
              <a:t>are also eligible for funding under this program.  </a:t>
            </a:r>
          </a:p>
          <a:p>
            <a:pPr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260914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055C0E2A-D821-4D35-9EF0-EE2B44647F15}" type="slidenum">
              <a:rPr lang="en-US" altLang="en-US" sz="1200">
                <a:solidFill>
                  <a:srgbClr val="000000"/>
                </a:solidFill>
                <a:latin typeface="Arial Black" panose="020B0A04020102020204" pitchFamily="34" charset="0"/>
              </a:rPr>
              <a:pPr>
                <a:spcBef>
                  <a:spcPct val="0"/>
                </a:spcBef>
                <a:buClrTx/>
                <a:buSzTx/>
                <a:buFontTx/>
                <a:buNone/>
              </a:pPr>
              <a:t>31</a:t>
            </a:fld>
            <a:endParaRPr lang="en-US" altLang="en-US" sz="1200">
              <a:solidFill>
                <a:srgbClr val="000000"/>
              </a:solidFill>
              <a:latin typeface="Arial Black" panose="020B0A04020102020204" pitchFamily="34" charset="0"/>
            </a:endParaRPr>
          </a:p>
        </p:txBody>
      </p:sp>
      <p:sp>
        <p:nvSpPr>
          <p:cNvPr id="19459" name="Rectangle 6"/>
          <p:cNvSpPr>
            <a:spLocks noGrp="1" noChangeArrowheads="1"/>
          </p:cNvSpPr>
          <p:nvPr>
            <p:ph type="title"/>
          </p:nvPr>
        </p:nvSpPr>
        <p:spPr>
          <a:xfrm>
            <a:off x="4977384" y="640080"/>
            <a:ext cx="6934200" cy="914400"/>
          </a:xfrm>
        </p:spPr>
        <p:txBody>
          <a:bodyPr/>
          <a:lstStyle/>
          <a:p>
            <a:pPr eaLnBrk="1" hangingPunct="1"/>
            <a:r>
              <a:rPr lang="en-US" altLang="en-US" dirty="0"/>
              <a:t>Goals of EPA TRP Funding</a:t>
            </a:r>
          </a:p>
        </p:txBody>
      </p:sp>
      <p:sp>
        <p:nvSpPr>
          <p:cNvPr id="19460" name="Rectangle 7"/>
          <p:cNvSpPr>
            <a:spLocks noGrp="1" noChangeArrowheads="1"/>
          </p:cNvSpPr>
          <p:nvPr>
            <p:ph type="body" idx="1"/>
          </p:nvPr>
        </p:nvSpPr>
        <p:spPr>
          <a:xfrm>
            <a:off x="201168" y="1767840"/>
            <a:ext cx="10762488" cy="4419600"/>
          </a:xfrm>
        </p:spPr>
        <p:txBody>
          <a:bodyPr>
            <a:normAutofit lnSpcReduction="10000"/>
          </a:bodyPr>
          <a:lstStyle/>
          <a:p>
            <a:pPr>
              <a:buFont typeface="Wingdings" panose="05000000000000000000" pitchFamily="2" charset="2"/>
              <a:buNone/>
            </a:pPr>
            <a:r>
              <a:rPr lang="en-US" altLang="en-US" dirty="0"/>
              <a:t>Generally to increase </a:t>
            </a:r>
            <a:r>
              <a:rPr lang="en-US" altLang="en-US" dirty="0">
                <a:solidFill>
                  <a:schemeClr val="tx2"/>
                </a:solidFill>
              </a:rPr>
              <a:t>tribal cleanup capacity </a:t>
            </a:r>
            <a:r>
              <a:rPr lang="en-US" altLang="en-US" dirty="0"/>
              <a:t>and: </a:t>
            </a:r>
          </a:p>
          <a:p>
            <a:pPr>
              <a:buFont typeface="Wingdings" panose="05000000000000000000" pitchFamily="2" charset="2"/>
              <a:buNone/>
            </a:pPr>
            <a:r>
              <a:rPr lang="en-US" altLang="en-US" b="1" dirty="0"/>
              <a:t>1)</a:t>
            </a:r>
            <a:r>
              <a:rPr lang="en-US" altLang="en-US" dirty="0"/>
              <a:t> </a:t>
            </a:r>
            <a:r>
              <a:rPr lang="en-US" altLang="en-US" sz="2800" dirty="0"/>
              <a:t>to ensure that tribal response programs include, or are taking </a:t>
            </a:r>
            <a:r>
              <a:rPr lang="en-US" altLang="en-US" sz="2800" u="sng" dirty="0">
                <a:solidFill>
                  <a:schemeClr val="tx2"/>
                </a:solidFill>
              </a:rPr>
              <a:t>reasonable steps </a:t>
            </a:r>
            <a:r>
              <a:rPr lang="en-US" altLang="en-US" sz="2800" dirty="0"/>
              <a:t>to include, certain elements and establishes and maintains a Public Record; and</a:t>
            </a:r>
          </a:p>
          <a:p>
            <a:pPr>
              <a:buFont typeface="Wingdings" panose="05000000000000000000" pitchFamily="2" charset="2"/>
              <a:buNone/>
            </a:pPr>
            <a:r>
              <a:rPr lang="en-US" altLang="en-US" sz="2800" dirty="0"/>
              <a:t> 2) to provide funding for </a:t>
            </a:r>
            <a:r>
              <a:rPr lang="en-US" altLang="en-US" sz="2800" u="sng" dirty="0">
                <a:solidFill>
                  <a:schemeClr val="tx2"/>
                </a:solidFill>
              </a:rPr>
              <a:t>other activities* </a:t>
            </a:r>
            <a:r>
              <a:rPr lang="en-US" altLang="en-US" sz="2800" dirty="0"/>
              <a:t>that increase the number of response actions conducted or overseen, by a tribal response program.  </a:t>
            </a:r>
            <a:r>
              <a:rPr lang="en-US" altLang="en-US" sz="2800" dirty="0">
                <a:solidFill>
                  <a:schemeClr val="accent3">
                    <a:lumMod val="75000"/>
                  </a:schemeClr>
                </a:solidFill>
              </a:rPr>
              <a:t>(*</a:t>
            </a:r>
            <a:r>
              <a:rPr lang="en-US" altLang="en-US" sz="2800" i="1" dirty="0">
                <a:solidFill>
                  <a:schemeClr val="accent3">
                    <a:lumMod val="75000"/>
                  </a:schemeClr>
                </a:solidFill>
              </a:rPr>
              <a:t>including Site Specific Activities</a:t>
            </a:r>
            <a:r>
              <a:rPr lang="en-US" altLang="en-US" sz="2800" i="1" dirty="0"/>
              <a:t>)</a:t>
            </a:r>
            <a:endParaRPr lang="en-US" altLang="en-US" sz="2800" dirty="0"/>
          </a:p>
          <a:p>
            <a:pPr eaLnBrk="1" hangingPunct="1"/>
            <a:endParaRPr lang="en-US" altLang="en-US" dirty="0"/>
          </a:p>
        </p:txBody>
      </p:sp>
    </p:spTree>
    <p:extLst>
      <p:ext uri="{BB962C8B-B14F-4D97-AF65-F5344CB8AC3E}">
        <p14:creationId xmlns:p14="http://schemas.microsoft.com/office/powerpoint/2010/main" val="76009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649A0C50-66B5-458B-9EBA-9E9834243796}" type="slidenum">
              <a:rPr lang="en-US" altLang="en-US" sz="1200">
                <a:solidFill>
                  <a:srgbClr val="000000"/>
                </a:solidFill>
                <a:latin typeface="Arial Black" panose="020B0A04020102020204" pitchFamily="34" charset="0"/>
              </a:rPr>
              <a:pPr>
                <a:spcBef>
                  <a:spcPct val="0"/>
                </a:spcBef>
                <a:buClrTx/>
                <a:buSzTx/>
                <a:buFontTx/>
                <a:buNone/>
              </a:pPr>
              <a:t>32</a:t>
            </a:fld>
            <a:endParaRPr lang="en-US" altLang="en-US" sz="1200">
              <a:solidFill>
                <a:srgbClr val="000000"/>
              </a:solidFill>
              <a:latin typeface="Arial Black" panose="020B0A04020102020204" pitchFamily="34" charset="0"/>
            </a:endParaRPr>
          </a:p>
        </p:txBody>
      </p:sp>
      <p:sp>
        <p:nvSpPr>
          <p:cNvPr id="20483" name="Rectangle 6"/>
          <p:cNvSpPr>
            <a:spLocks noGrp="1" noChangeArrowheads="1"/>
          </p:cNvSpPr>
          <p:nvPr>
            <p:ph type="title"/>
          </p:nvPr>
        </p:nvSpPr>
        <p:spPr>
          <a:xfrm>
            <a:off x="5041392" y="704088"/>
            <a:ext cx="6172200" cy="914400"/>
          </a:xfrm>
        </p:spPr>
        <p:txBody>
          <a:bodyPr/>
          <a:lstStyle/>
          <a:p>
            <a:pPr eaLnBrk="1" hangingPunct="1"/>
            <a:r>
              <a:rPr lang="en-US" altLang="en-US" dirty="0"/>
              <a:t>128(a) Grants</a:t>
            </a:r>
          </a:p>
        </p:txBody>
      </p:sp>
      <p:sp>
        <p:nvSpPr>
          <p:cNvPr id="20484" name="Rectangle 7"/>
          <p:cNvSpPr>
            <a:spLocks noGrp="1" noChangeArrowheads="1"/>
          </p:cNvSpPr>
          <p:nvPr>
            <p:ph type="body" idx="1"/>
          </p:nvPr>
        </p:nvSpPr>
        <p:spPr>
          <a:xfrm>
            <a:off x="192024" y="1790701"/>
            <a:ext cx="10931589" cy="4229100"/>
          </a:xfrm>
        </p:spPr>
        <p:txBody>
          <a:bodyPr>
            <a:normAutofit lnSpcReduction="10000"/>
          </a:bodyPr>
          <a:lstStyle/>
          <a:p>
            <a:r>
              <a:rPr lang="en-US" altLang="en-US" dirty="0"/>
              <a:t>These are “</a:t>
            </a:r>
            <a:r>
              <a:rPr lang="en-US" altLang="en-US" dirty="0">
                <a:solidFill>
                  <a:schemeClr val="accent3">
                    <a:lumMod val="75000"/>
                  </a:schemeClr>
                </a:solidFill>
              </a:rPr>
              <a:t>Cooperative Agreements</a:t>
            </a:r>
            <a:r>
              <a:rPr lang="en-US" altLang="en-US" dirty="0"/>
              <a:t>”* </a:t>
            </a:r>
          </a:p>
          <a:p>
            <a:pPr eaLnBrk="1" hangingPunct="1"/>
            <a:r>
              <a:rPr lang="en-US" altLang="en-US" dirty="0"/>
              <a:t>These are </a:t>
            </a:r>
            <a:r>
              <a:rPr lang="en-US" altLang="en-US" u="sng" dirty="0">
                <a:solidFill>
                  <a:schemeClr val="tx2"/>
                </a:solidFill>
              </a:rPr>
              <a:t>not </a:t>
            </a:r>
            <a:r>
              <a:rPr lang="en-US" altLang="en-US" dirty="0"/>
              <a:t>competitive grants</a:t>
            </a:r>
          </a:p>
          <a:p>
            <a:pPr eaLnBrk="1" hangingPunct="1"/>
            <a:r>
              <a:rPr lang="en-US" altLang="en-US" dirty="0"/>
              <a:t>These are </a:t>
            </a:r>
            <a:r>
              <a:rPr lang="en-US" altLang="en-US" u="sng" dirty="0">
                <a:solidFill>
                  <a:schemeClr val="tx2"/>
                </a:solidFill>
              </a:rPr>
              <a:t>not</a:t>
            </a:r>
            <a:r>
              <a:rPr lang="en-US" altLang="en-US" dirty="0"/>
              <a:t> the same as the competitive Section 104(k) Brownfield Assessment or Cleanup Grants</a:t>
            </a:r>
          </a:p>
          <a:p>
            <a:pPr marL="0" indent="0" eaLnBrk="1" hangingPunct="1">
              <a:buNone/>
            </a:pPr>
            <a:r>
              <a:rPr lang="en-US" altLang="en-US" sz="2800" dirty="0">
                <a:solidFill>
                  <a:schemeClr val="tx2"/>
                </a:solidFill>
              </a:rPr>
              <a:t>*NOTE: Can also be part of a “Performance Partnership Grant” (PPG)</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6420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89CEC8F3-9417-4107-B0E7-A05FC8EBCDAA}" type="slidenum">
              <a:rPr lang="en-US" altLang="en-US" sz="1200">
                <a:solidFill>
                  <a:srgbClr val="000000"/>
                </a:solidFill>
                <a:latin typeface="Arial Black" panose="020B0A04020102020204" pitchFamily="34" charset="0"/>
              </a:rPr>
              <a:pPr>
                <a:spcBef>
                  <a:spcPct val="0"/>
                </a:spcBef>
                <a:buClrTx/>
                <a:buSzTx/>
                <a:buFontTx/>
                <a:buNone/>
              </a:pPr>
              <a:t>33</a:t>
            </a:fld>
            <a:endParaRPr lang="en-US" altLang="en-US" sz="1200">
              <a:solidFill>
                <a:srgbClr val="000000"/>
              </a:solidFill>
              <a:latin typeface="Arial Black" panose="020B0A04020102020204" pitchFamily="34" charset="0"/>
            </a:endParaRPr>
          </a:p>
        </p:txBody>
      </p:sp>
      <p:sp>
        <p:nvSpPr>
          <p:cNvPr id="33795" name="Rectangle 6"/>
          <p:cNvSpPr>
            <a:spLocks noGrp="1" noChangeArrowheads="1"/>
          </p:cNvSpPr>
          <p:nvPr>
            <p:ph type="title"/>
          </p:nvPr>
        </p:nvSpPr>
        <p:spPr>
          <a:xfrm>
            <a:off x="4785360" y="722376"/>
            <a:ext cx="6858000" cy="914400"/>
          </a:xfrm>
        </p:spPr>
        <p:txBody>
          <a:bodyPr/>
          <a:lstStyle/>
          <a:p>
            <a:pPr eaLnBrk="1" hangingPunct="1"/>
            <a:r>
              <a:rPr lang="en-US" altLang="en-US" dirty="0"/>
              <a:t>EPA 128(a) Guidance</a:t>
            </a:r>
          </a:p>
        </p:txBody>
      </p:sp>
      <p:sp>
        <p:nvSpPr>
          <p:cNvPr id="33796" name="Rectangle 7"/>
          <p:cNvSpPr>
            <a:spLocks noGrp="1" noChangeArrowheads="1"/>
          </p:cNvSpPr>
          <p:nvPr>
            <p:ph type="body" idx="1"/>
          </p:nvPr>
        </p:nvSpPr>
        <p:spPr>
          <a:xfrm>
            <a:off x="303212" y="1790701"/>
            <a:ext cx="11236515" cy="4229100"/>
          </a:xfrm>
        </p:spPr>
        <p:txBody>
          <a:bodyPr>
            <a:normAutofit fontScale="92500" lnSpcReduction="20000"/>
          </a:bodyPr>
          <a:lstStyle/>
          <a:p>
            <a:pPr eaLnBrk="1" hangingPunct="1">
              <a:buFont typeface="Wingdings" panose="05000000000000000000" pitchFamily="2" charset="2"/>
              <a:buNone/>
            </a:pPr>
            <a:r>
              <a:rPr lang="en-US" altLang="en-US" dirty="0"/>
              <a:t>U.S. EPA Office of Brownfields Land Revitalization issues an annual 128(a) funding guidance each Fall:</a:t>
            </a:r>
          </a:p>
          <a:p>
            <a:pPr eaLnBrk="1" hangingPunct="1">
              <a:buFont typeface="Wingdings" panose="05000000000000000000" pitchFamily="2" charset="2"/>
              <a:buNone/>
            </a:pPr>
            <a:r>
              <a:rPr lang="en-US" altLang="en-US" dirty="0"/>
              <a:t>“</a:t>
            </a:r>
            <a:r>
              <a:rPr lang="en-US" altLang="en-US" i="1" dirty="0"/>
              <a:t>Funding Guidance for State and Tribal Response Programs, Fiscal Year 20XX</a:t>
            </a:r>
            <a:r>
              <a:rPr lang="en-US" altLang="en-US" dirty="0"/>
              <a:t>”  </a:t>
            </a:r>
          </a:p>
          <a:p>
            <a:pPr eaLnBrk="1" hangingPunct="1">
              <a:buFont typeface="Wingdings" panose="05000000000000000000" pitchFamily="2" charset="2"/>
              <a:buNone/>
            </a:pPr>
            <a:endParaRPr lang="en-US" altLang="en-US" dirty="0"/>
          </a:p>
          <a:p>
            <a:pPr>
              <a:buNone/>
            </a:pPr>
            <a:r>
              <a:rPr lang="en-US" altLang="en-US" sz="3000" dirty="0">
                <a:solidFill>
                  <a:schemeClr val="tx2"/>
                </a:solidFill>
              </a:rPr>
              <a:t>NOTE: This guidance (</a:t>
            </a:r>
            <a:r>
              <a:rPr lang="en-US" sz="3200" dirty="0">
                <a:solidFill>
                  <a:schemeClr val="tx2"/>
                </a:solidFill>
              </a:rPr>
              <a:t>EPA-560-F-15-198 month, year)</a:t>
            </a:r>
            <a:r>
              <a:rPr lang="en-US" altLang="en-US" sz="3000" dirty="0">
                <a:solidFill>
                  <a:schemeClr val="tx2"/>
                </a:solidFill>
              </a:rPr>
              <a:t> is supplemented by the EPA Regions. </a:t>
            </a:r>
          </a:p>
        </p:txBody>
      </p:sp>
    </p:spTree>
    <p:extLst>
      <p:ext uri="{BB962C8B-B14F-4D97-AF65-F5344CB8AC3E}">
        <p14:creationId xmlns:p14="http://schemas.microsoft.com/office/powerpoint/2010/main" val="88788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AE2FF"/>
        </a:solidFill>
        <a:effectLst/>
      </p:bgPr>
    </p:bg>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14E89F21-5AA0-433D-AB15-A2C93274F328}" type="slidenum">
              <a:rPr lang="en-US" altLang="en-US" sz="1200">
                <a:solidFill>
                  <a:srgbClr val="000000"/>
                </a:solidFill>
                <a:latin typeface="Arial Black" panose="020B0A04020102020204" pitchFamily="34" charset="0"/>
              </a:rPr>
              <a:pPr>
                <a:spcBef>
                  <a:spcPct val="0"/>
                </a:spcBef>
                <a:buClrTx/>
                <a:buSzTx/>
                <a:buFontTx/>
                <a:buNone/>
              </a:pPr>
              <a:t>34</a:t>
            </a:fld>
            <a:endParaRPr lang="en-US" altLang="en-US" sz="1200">
              <a:solidFill>
                <a:srgbClr val="000000"/>
              </a:solidFill>
              <a:latin typeface="Arial Black" panose="020B0A04020102020204" pitchFamily="34" charset="0"/>
            </a:endParaRPr>
          </a:p>
        </p:txBody>
      </p:sp>
      <p:sp>
        <p:nvSpPr>
          <p:cNvPr id="35843" name="Rectangle 6"/>
          <p:cNvSpPr>
            <a:spLocks noGrp="1" noChangeArrowheads="1"/>
          </p:cNvSpPr>
          <p:nvPr>
            <p:ph type="title"/>
          </p:nvPr>
        </p:nvSpPr>
        <p:spPr>
          <a:xfrm>
            <a:off x="3048000" y="228600"/>
            <a:ext cx="6172200" cy="914400"/>
          </a:xfrm>
        </p:spPr>
        <p:txBody>
          <a:bodyPr/>
          <a:lstStyle/>
          <a:p>
            <a:pPr eaLnBrk="1" hangingPunct="1"/>
            <a:r>
              <a:rPr lang="en-US" altLang="en-US"/>
              <a:t>Impacts of 128(a)</a:t>
            </a:r>
          </a:p>
        </p:txBody>
      </p:sp>
      <p:sp>
        <p:nvSpPr>
          <p:cNvPr id="35844" name="Rectangle 7"/>
          <p:cNvSpPr>
            <a:spLocks noGrp="1" noChangeArrowheads="1"/>
          </p:cNvSpPr>
          <p:nvPr>
            <p:ph type="body" idx="1"/>
          </p:nvPr>
        </p:nvSpPr>
        <p:spPr>
          <a:xfrm>
            <a:off x="1018032" y="1485900"/>
            <a:ext cx="9963912" cy="4419600"/>
          </a:xfrm>
        </p:spPr>
        <p:txBody>
          <a:bodyPr/>
          <a:lstStyle/>
          <a:p>
            <a:pPr eaLnBrk="1" hangingPunct="1"/>
            <a:r>
              <a:rPr lang="en-US" altLang="en-US" sz="2400" dirty="0"/>
              <a:t>Empowered Tribes to identify, inventory, assess and cleanup contaminated sites in Indian country </a:t>
            </a:r>
            <a:r>
              <a:rPr lang="en-US" altLang="en-US" sz="2400" b="1" u="sng" dirty="0"/>
              <a:t>not other wise being addressed.</a:t>
            </a:r>
          </a:p>
          <a:p>
            <a:pPr eaLnBrk="1" hangingPunct="1"/>
            <a:r>
              <a:rPr lang="en-US" altLang="en-US" sz="2400" dirty="0"/>
              <a:t>The TRP has documented hazardous releases at some sites that have compelled a response action by federal agencies or other entities.</a:t>
            </a:r>
          </a:p>
          <a:p>
            <a:pPr eaLnBrk="1" hangingPunct="1"/>
            <a:r>
              <a:rPr lang="en-US" altLang="en-US" sz="2400" dirty="0"/>
              <a:t>Enabled the Tribes to </a:t>
            </a:r>
            <a:r>
              <a:rPr lang="en-US" altLang="en-US" sz="2400" b="1" dirty="0"/>
              <a:t>apply for grant funds </a:t>
            </a:r>
            <a:r>
              <a:rPr lang="en-US" altLang="en-US" sz="2400" dirty="0"/>
              <a:t>to address some sites or take action themselves on other sites. </a:t>
            </a:r>
          </a:p>
          <a:p>
            <a:pPr eaLnBrk="1" hangingPunct="1"/>
            <a:r>
              <a:rPr lang="en-US" altLang="en-US" sz="2400" dirty="0"/>
              <a:t>A big step forward in exercising </a:t>
            </a:r>
            <a:r>
              <a:rPr lang="en-US" altLang="en-US" sz="2400" b="1" dirty="0"/>
              <a:t>tribal sovereignty and self implementation of tribal laws and codes</a:t>
            </a:r>
            <a:r>
              <a:rPr lang="en-US" altLang="en-US" sz="2400" dirty="0"/>
              <a:t> to address such problems and prevent their reoccurrence.</a:t>
            </a:r>
          </a:p>
          <a:p>
            <a:pPr eaLnBrk="1" hangingPunct="1"/>
            <a:endParaRPr lang="en-US" altLang="en-US" sz="2400" dirty="0"/>
          </a:p>
        </p:txBody>
      </p:sp>
    </p:spTree>
    <p:extLst>
      <p:ext uri="{BB962C8B-B14F-4D97-AF65-F5344CB8AC3E}">
        <p14:creationId xmlns:p14="http://schemas.microsoft.com/office/powerpoint/2010/main" val="435549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AE2FF"/>
        </a:solidFill>
        <a:effectLst/>
      </p:bgPr>
    </p:bg>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35E8D503-2B8A-4AA0-A915-E0C380AD19AC}" type="slidenum">
              <a:rPr lang="en-US" altLang="en-US" sz="1200">
                <a:solidFill>
                  <a:srgbClr val="000000"/>
                </a:solidFill>
                <a:latin typeface="Arial Black" panose="020B0A04020102020204" pitchFamily="34" charset="0"/>
              </a:rPr>
              <a:pPr>
                <a:spcBef>
                  <a:spcPct val="0"/>
                </a:spcBef>
                <a:buClrTx/>
                <a:buSzTx/>
                <a:buFontTx/>
                <a:buNone/>
              </a:pPr>
              <a:t>35</a:t>
            </a:fld>
            <a:endParaRPr lang="en-US" altLang="en-US" sz="1200">
              <a:solidFill>
                <a:srgbClr val="000000"/>
              </a:solidFill>
              <a:latin typeface="Arial Black" panose="020B0A04020102020204" pitchFamily="34" charset="0"/>
            </a:endParaRPr>
          </a:p>
        </p:txBody>
      </p:sp>
      <p:sp>
        <p:nvSpPr>
          <p:cNvPr id="36867" name="Rectangle 6"/>
          <p:cNvSpPr>
            <a:spLocks noGrp="1" noChangeArrowheads="1"/>
          </p:cNvSpPr>
          <p:nvPr>
            <p:ph type="title"/>
          </p:nvPr>
        </p:nvSpPr>
        <p:spPr>
          <a:xfrm>
            <a:off x="3048000" y="228600"/>
            <a:ext cx="6172200" cy="914400"/>
          </a:xfrm>
        </p:spPr>
        <p:txBody>
          <a:bodyPr/>
          <a:lstStyle/>
          <a:p>
            <a:pPr eaLnBrk="1" hangingPunct="1"/>
            <a:r>
              <a:rPr lang="en-US" altLang="en-US"/>
              <a:t>Impacts of 128(a)</a:t>
            </a:r>
          </a:p>
        </p:txBody>
      </p:sp>
      <p:sp>
        <p:nvSpPr>
          <p:cNvPr id="36868" name="Rectangle 7"/>
          <p:cNvSpPr>
            <a:spLocks noGrp="1" noChangeArrowheads="1"/>
          </p:cNvSpPr>
          <p:nvPr>
            <p:ph type="body" idx="1"/>
          </p:nvPr>
        </p:nvSpPr>
        <p:spPr>
          <a:xfrm>
            <a:off x="731520" y="1758696"/>
            <a:ext cx="10323576" cy="4419600"/>
          </a:xfrm>
        </p:spPr>
        <p:txBody>
          <a:bodyPr/>
          <a:lstStyle/>
          <a:p>
            <a:pPr eaLnBrk="1" hangingPunct="1">
              <a:buFont typeface="Wingdings" panose="05000000000000000000" pitchFamily="2" charset="2"/>
              <a:buNone/>
            </a:pPr>
            <a:r>
              <a:rPr lang="en-US" altLang="en-US" sz="2400" dirty="0"/>
              <a:t>NOTE: All of these impacts may vary in their implementation from Tribe-to-Tribe depending on the provisions of treaties and other federal laws or acts of congress and any agreements or MOA/MOUs the tribe may have with federal agencies or states.</a:t>
            </a:r>
          </a:p>
          <a:p>
            <a:pPr eaLnBrk="1" hangingPunct="1"/>
            <a:endParaRPr lang="en-US" altLang="en-US" sz="2400" dirty="0"/>
          </a:p>
          <a:p>
            <a:pPr eaLnBrk="1" hangingPunct="1"/>
            <a:r>
              <a:rPr lang="en-US" altLang="en-US" sz="2400" i="1" dirty="0"/>
              <a:t>Consult appropriate legal expertise for any specific issues that may arise.</a:t>
            </a:r>
          </a:p>
        </p:txBody>
      </p:sp>
    </p:spTree>
    <p:extLst>
      <p:ext uri="{BB962C8B-B14F-4D97-AF65-F5344CB8AC3E}">
        <p14:creationId xmlns:p14="http://schemas.microsoft.com/office/powerpoint/2010/main" val="1983328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AE2FF"/>
        </a:solidFill>
        <a:effectLst/>
      </p:bgPr>
    </p:bg>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EC3DA6D9-7066-46CC-B990-B65E0B5FB86B}" type="slidenum">
              <a:rPr lang="en-US" altLang="en-US" sz="1200">
                <a:solidFill>
                  <a:srgbClr val="000000"/>
                </a:solidFill>
                <a:latin typeface="Arial Black" panose="020B0A04020102020204" pitchFamily="34" charset="0"/>
              </a:rPr>
              <a:pPr>
                <a:spcBef>
                  <a:spcPct val="0"/>
                </a:spcBef>
                <a:buClrTx/>
                <a:buSzTx/>
                <a:buFontTx/>
                <a:buNone/>
              </a:pPr>
              <a:t>36</a:t>
            </a:fld>
            <a:endParaRPr lang="en-US" altLang="en-US" sz="1200">
              <a:solidFill>
                <a:srgbClr val="000000"/>
              </a:solidFill>
              <a:latin typeface="Arial Black" panose="020B0A04020102020204" pitchFamily="34" charset="0"/>
            </a:endParaRPr>
          </a:p>
        </p:txBody>
      </p:sp>
      <p:sp>
        <p:nvSpPr>
          <p:cNvPr id="37891" name="Rectangle 6"/>
          <p:cNvSpPr>
            <a:spLocks noGrp="1" noChangeArrowheads="1"/>
          </p:cNvSpPr>
          <p:nvPr>
            <p:ph type="title"/>
          </p:nvPr>
        </p:nvSpPr>
        <p:spPr>
          <a:xfrm>
            <a:off x="2895600" y="228600"/>
            <a:ext cx="6781800" cy="914400"/>
          </a:xfrm>
        </p:spPr>
        <p:txBody>
          <a:bodyPr/>
          <a:lstStyle/>
          <a:p>
            <a:pPr eaLnBrk="1" hangingPunct="1"/>
            <a:r>
              <a:rPr lang="en-US" altLang="en-US"/>
              <a:t>Impacts on Other Programs </a:t>
            </a:r>
          </a:p>
        </p:txBody>
      </p:sp>
      <p:sp>
        <p:nvSpPr>
          <p:cNvPr id="37892" name="Rectangle 7"/>
          <p:cNvSpPr>
            <a:spLocks noGrp="1" noChangeArrowheads="1"/>
          </p:cNvSpPr>
          <p:nvPr>
            <p:ph type="body" idx="1"/>
          </p:nvPr>
        </p:nvSpPr>
        <p:spPr>
          <a:xfrm>
            <a:off x="768096" y="1600200"/>
            <a:ext cx="10158984" cy="4419600"/>
          </a:xfrm>
        </p:spPr>
        <p:txBody>
          <a:bodyPr/>
          <a:lstStyle/>
          <a:p>
            <a:r>
              <a:rPr lang="en-US" altLang="en-US" sz="2400" dirty="0"/>
              <a:t>Addressing solid waste issues including illegal and </a:t>
            </a:r>
            <a:r>
              <a:rPr lang="en-US" altLang="en-US" sz="2400" b="1" dirty="0">
                <a:solidFill>
                  <a:srgbClr val="FF0000"/>
                </a:solidFill>
              </a:rPr>
              <a:t>open dumping </a:t>
            </a:r>
            <a:r>
              <a:rPr lang="en-US" altLang="en-US" sz="2400" dirty="0"/>
              <a:t>&amp; screening open dump sites for hazards;</a:t>
            </a:r>
          </a:p>
          <a:p>
            <a:r>
              <a:rPr lang="en-US" altLang="en-US" sz="2400" dirty="0"/>
              <a:t>Development of </a:t>
            </a:r>
            <a:r>
              <a:rPr lang="en-US" altLang="en-US" sz="2400" b="1" dirty="0"/>
              <a:t>tribal waste management laws/codes</a:t>
            </a:r>
            <a:r>
              <a:rPr lang="en-US" altLang="en-US" sz="2400" dirty="0"/>
              <a:t>;</a:t>
            </a:r>
          </a:p>
          <a:p>
            <a:r>
              <a:rPr lang="en-US" altLang="en-US" sz="2400" dirty="0"/>
              <a:t>Development of </a:t>
            </a:r>
            <a:r>
              <a:rPr lang="en-US" altLang="en-US" sz="2400" b="1" dirty="0"/>
              <a:t>civil compliance and enforcement </a:t>
            </a:r>
            <a:r>
              <a:rPr lang="en-US" altLang="en-US" sz="2400" dirty="0"/>
              <a:t>procedures;</a:t>
            </a:r>
          </a:p>
          <a:p>
            <a:r>
              <a:rPr lang="en-US" altLang="en-US" sz="2400" dirty="0"/>
              <a:t>Assisting with addressing </a:t>
            </a:r>
            <a:r>
              <a:rPr lang="en-US" altLang="en-US" sz="2400" b="1" dirty="0"/>
              <a:t>Lead and Asbestos exposures </a:t>
            </a:r>
            <a:r>
              <a:rPr lang="en-US" altLang="en-US" sz="2400" dirty="0"/>
              <a:t>and abatements;</a:t>
            </a:r>
          </a:p>
          <a:p>
            <a:r>
              <a:rPr lang="en-US" altLang="en-US" sz="2400" dirty="0"/>
              <a:t>Assisting with development of </a:t>
            </a:r>
            <a:r>
              <a:rPr lang="en-US" altLang="en-US" sz="2400" b="1" dirty="0"/>
              <a:t>tribal emergency response </a:t>
            </a:r>
            <a:r>
              <a:rPr lang="en-US" altLang="en-US" sz="2400" dirty="0"/>
              <a:t>capacity;</a:t>
            </a:r>
          </a:p>
          <a:p>
            <a:r>
              <a:rPr lang="en-US" altLang="en-US" sz="2400" dirty="0"/>
              <a:t>Assisting with addressing </a:t>
            </a:r>
            <a:r>
              <a:rPr lang="en-US" altLang="en-US" sz="2400" b="1" dirty="0"/>
              <a:t>leaking underground storage tanks </a:t>
            </a:r>
            <a:r>
              <a:rPr lang="en-US" altLang="en-US" sz="2400" dirty="0"/>
              <a:t>(LUST) problems;</a:t>
            </a:r>
          </a:p>
          <a:p>
            <a:pPr eaLnBrk="1" hangingPunct="1"/>
            <a:endParaRPr lang="en-US" altLang="en-US" sz="2400" dirty="0"/>
          </a:p>
        </p:txBody>
      </p:sp>
    </p:spTree>
    <p:extLst>
      <p:ext uri="{BB962C8B-B14F-4D97-AF65-F5344CB8AC3E}">
        <p14:creationId xmlns:p14="http://schemas.microsoft.com/office/powerpoint/2010/main" val="3654437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AE2FF"/>
        </a:solidFill>
        <a:effectLst/>
      </p:bgPr>
    </p:bg>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45958C8A-DAE0-4C3D-AA5E-449EECB879E9}" type="slidenum">
              <a:rPr lang="en-US" altLang="en-US" sz="1200">
                <a:solidFill>
                  <a:srgbClr val="000000"/>
                </a:solidFill>
                <a:latin typeface="Arial Black" panose="020B0A04020102020204" pitchFamily="34" charset="0"/>
              </a:rPr>
              <a:pPr>
                <a:spcBef>
                  <a:spcPct val="0"/>
                </a:spcBef>
                <a:buClrTx/>
                <a:buSzTx/>
                <a:buFontTx/>
                <a:buNone/>
              </a:pPr>
              <a:t>37</a:t>
            </a:fld>
            <a:endParaRPr lang="en-US" altLang="en-US" sz="1200">
              <a:solidFill>
                <a:srgbClr val="000000"/>
              </a:solidFill>
              <a:latin typeface="Arial Black" panose="020B0A04020102020204" pitchFamily="34" charset="0"/>
            </a:endParaRPr>
          </a:p>
        </p:txBody>
      </p:sp>
      <p:sp>
        <p:nvSpPr>
          <p:cNvPr id="38915" name="Rectangle 6"/>
          <p:cNvSpPr>
            <a:spLocks noGrp="1" noChangeArrowheads="1"/>
          </p:cNvSpPr>
          <p:nvPr>
            <p:ph type="title"/>
          </p:nvPr>
        </p:nvSpPr>
        <p:spPr>
          <a:xfrm>
            <a:off x="2895600" y="228600"/>
            <a:ext cx="7010400" cy="914400"/>
          </a:xfrm>
        </p:spPr>
        <p:txBody>
          <a:bodyPr/>
          <a:lstStyle/>
          <a:p>
            <a:pPr eaLnBrk="1" hangingPunct="1"/>
            <a:r>
              <a:rPr lang="en-US" altLang="en-US"/>
              <a:t>Impacts on Other Programs</a:t>
            </a:r>
          </a:p>
        </p:txBody>
      </p:sp>
      <p:sp>
        <p:nvSpPr>
          <p:cNvPr id="38916" name="Rectangle 7"/>
          <p:cNvSpPr>
            <a:spLocks noGrp="1" noChangeArrowheads="1"/>
          </p:cNvSpPr>
          <p:nvPr>
            <p:ph type="body" idx="1"/>
          </p:nvPr>
        </p:nvSpPr>
        <p:spPr>
          <a:xfrm>
            <a:off x="896112" y="1600200"/>
            <a:ext cx="10396728" cy="4419600"/>
          </a:xfrm>
        </p:spPr>
        <p:txBody>
          <a:bodyPr/>
          <a:lstStyle/>
          <a:p>
            <a:r>
              <a:rPr lang="en-US" altLang="en-US" sz="2800" dirty="0"/>
              <a:t>Preventing or addressing </a:t>
            </a:r>
            <a:r>
              <a:rPr lang="en-US" altLang="en-US" sz="2800" b="1" dirty="0"/>
              <a:t>releases</a:t>
            </a:r>
            <a:r>
              <a:rPr lang="en-US" altLang="en-US" sz="2800" dirty="0"/>
              <a:t> from poor waste management practices;</a:t>
            </a:r>
          </a:p>
          <a:p>
            <a:r>
              <a:rPr lang="en-US" altLang="en-US" sz="2800" dirty="0"/>
              <a:t>Assisting tribal economic development or property offices with “</a:t>
            </a:r>
            <a:r>
              <a:rPr lang="en-US" altLang="en-US" sz="2800" b="1" dirty="0"/>
              <a:t>Due Diligence</a:t>
            </a:r>
            <a:r>
              <a:rPr lang="en-US" altLang="en-US" sz="2800" dirty="0"/>
              <a:t>” or “</a:t>
            </a:r>
            <a:r>
              <a:rPr lang="en-US" altLang="en-US" sz="2800" b="1" dirty="0"/>
              <a:t>All Appropriate Inquiry</a:t>
            </a:r>
            <a:r>
              <a:rPr lang="en-US" altLang="en-US" sz="2800" dirty="0"/>
              <a:t>”; </a:t>
            </a:r>
          </a:p>
          <a:p>
            <a:r>
              <a:rPr lang="en-US" altLang="en-US" sz="2800" dirty="0"/>
              <a:t>Assisting with development of Integrated Solid Waste Management Plans (</a:t>
            </a:r>
            <a:r>
              <a:rPr lang="en-US" altLang="en-US" sz="2800" b="1" dirty="0"/>
              <a:t>ISWMP</a:t>
            </a:r>
            <a:r>
              <a:rPr lang="en-US" altLang="en-US" sz="2800" dirty="0"/>
              <a:t>s); and</a:t>
            </a:r>
          </a:p>
          <a:p>
            <a:r>
              <a:rPr lang="en-US" altLang="en-US" sz="2800" dirty="0"/>
              <a:t>Creating public outreach materials and conducting public meetings and forums, sometimes in </a:t>
            </a:r>
            <a:r>
              <a:rPr lang="en-US" altLang="en-US" sz="2800" b="1" dirty="0"/>
              <a:t>traditional languages</a:t>
            </a:r>
            <a:r>
              <a:rPr lang="en-US" altLang="en-US" sz="2800" dirty="0"/>
              <a:t>.</a:t>
            </a:r>
          </a:p>
          <a:p>
            <a:pPr eaLnBrk="1" hangingPunct="1"/>
            <a:endParaRPr lang="en-US" altLang="en-US" dirty="0"/>
          </a:p>
        </p:txBody>
      </p:sp>
    </p:spTree>
    <p:extLst>
      <p:ext uri="{BB962C8B-B14F-4D97-AF65-F5344CB8AC3E}">
        <p14:creationId xmlns:p14="http://schemas.microsoft.com/office/powerpoint/2010/main" val="3587103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AE2FF"/>
        </a:solidFill>
        <a:effectLst/>
      </p:bgPr>
    </p:bg>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8CD26A2B-7108-4836-9703-F95556EF6691}" type="slidenum">
              <a:rPr lang="en-US" altLang="en-US" sz="1200">
                <a:solidFill>
                  <a:srgbClr val="000000"/>
                </a:solidFill>
                <a:latin typeface="Arial Black" panose="020B0A04020102020204" pitchFamily="34" charset="0"/>
              </a:rPr>
              <a:pPr>
                <a:spcBef>
                  <a:spcPct val="0"/>
                </a:spcBef>
                <a:buClrTx/>
                <a:buSzTx/>
                <a:buFontTx/>
                <a:buNone/>
              </a:pPr>
              <a:t>38</a:t>
            </a:fld>
            <a:endParaRPr lang="en-US" altLang="en-US" sz="1200">
              <a:solidFill>
                <a:srgbClr val="000000"/>
              </a:solidFill>
              <a:latin typeface="Arial Black" panose="020B0A04020102020204" pitchFamily="34" charset="0"/>
            </a:endParaRPr>
          </a:p>
        </p:txBody>
      </p:sp>
      <p:sp>
        <p:nvSpPr>
          <p:cNvPr id="39939" name="Rectangle 6"/>
          <p:cNvSpPr>
            <a:spLocks noGrp="1" noChangeArrowheads="1"/>
          </p:cNvSpPr>
          <p:nvPr>
            <p:ph type="title"/>
          </p:nvPr>
        </p:nvSpPr>
        <p:spPr>
          <a:xfrm>
            <a:off x="3048000" y="228600"/>
            <a:ext cx="6172200" cy="914400"/>
          </a:xfrm>
        </p:spPr>
        <p:txBody>
          <a:bodyPr/>
          <a:lstStyle/>
          <a:p>
            <a:pPr eaLnBrk="1" hangingPunct="1"/>
            <a:r>
              <a:rPr lang="en-US" altLang="en-US"/>
              <a:t>Tribal Issues</a:t>
            </a:r>
          </a:p>
        </p:txBody>
      </p:sp>
      <p:sp>
        <p:nvSpPr>
          <p:cNvPr id="39940" name="Rectangle 7"/>
          <p:cNvSpPr>
            <a:spLocks noGrp="1" noChangeArrowheads="1"/>
          </p:cNvSpPr>
          <p:nvPr>
            <p:ph type="body" idx="1"/>
          </p:nvPr>
        </p:nvSpPr>
        <p:spPr>
          <a:xfrm>
            <a:off x="749808" y="1447800"/>
            <a:ext cx="10607040" cy="4419600"/>
          </a:xfrm>
        </p:spPr>
        <p:txBody>
          <a:bodyPr/>
          <a:lstStyle/>
          <a:p>
            <a:r>
              <a:rPr lang="en-US" altLang="en-US" sz="2400" dirty="0"/>
              <a:t>Defining </a:t>
            </a:r>
            <a:r>
              <a:rPr lang="en-US" altLang="en-US" sz="2400" b="1" dirty="0"/>
              <a:t>tribal jurisdiction </a:t>
            </a:r>
            <a:r>
              <a:rPr lang="en-US" altLang="en-US" sz="2400" dirty="0"/>
              <a:t>for imposing or enforcing tribal civil laws and codes on members vs non-members and various land status (trust, fee, native </a:t>
            </a:r>
            <a:r>
              <a:rPr lang="en-US" altLang="en-US" sz="2400" dirty="0" err="1"/>
              <a:t>corp</a:t>
            </a:r>
            <a:r>
              <a:rPr lang="en-US" altLang="en-US" sz="2400" dirty="0"/>
              <a:t>.,etc.);</a:t>
            </a:r>
          </a:p>
          <a:p>
            <a:r>
              <a:rPr lang="en-US" altLang="en-US" sz="2400" dirty="0"/>
              <a:t>Researching the history and </a:t>
            </a:r>
            <a:r>
              <a:rPr lang="en-US" altLang="en-US" sz="2400" b="1" dirty="0"/>
              <a:t>locating documents </a:t>
            </a:r>
            <a:r>
              <a:rPr lang="en-US" altLang="en-US" sz="2400" dirty="0"/>
              <a:t>for tribal and other property;</a:t>
            </a:r>
          </a:p>
          <a:p>
            <a:r>
              <a:rPr lang="en-US" altLang="en-US" sz="2400" dirty="0"/>
              <a:t>How to impose “</a:t>
            </a:r>
            <a:r>
              <a:rPr lang="en-US" altLang="en-US" sz="2400" b="1" dirty="0"/>
              <a:t>institutional controls</a:t>
            </a:r>
            <a:r>
              <a:rPr lang="en-US" altLang="en-US" sz="2400" dirty="0"/>
              <a:t>” on land with differing status and coordinate such controls with boroughs, native corp., state and federal agencies (BIA, BLM, etc.);</a:t>
            </a:r>
          </a:p>
          <a:p>
            <a:r>
              <a:rPr lang="en-US" altLang="en-US" sz="2400" dirty="0"/>
              <a:t>Protection of </a:t>
            </a:r>
            <a:r>
              <a:rPr lang="en-US" altLang="en-US" sz="2400" b="1" dirty="0"/>
              <a:t>sacred and culturally sensitive sites </a:t>
            </a:r>
            <a:r>
              <a:rPr lang="en-US" altLang="en-US" sz="2400" dirty="0"/>
              <a:t>and related information;</a:t>
            </a:r>
          </a:p>
          <a:p>
            <a:r>
              <a:rPr lang="en-US" altLang="en-US" sz="2400" b="1" dirty="0"/>
              <a:t>Coordination</a:t>
            </a:r>
            <a:r>
              <a:rPr lang="en-US" altLang="en-US" sz="2400" dirty="0"/>
              <a:t> with multiple tribal and federal authorities and agencies; </a:t>
            </a:r>
          </a:p>
          <a:p>
            <a:pPr eaLnBrk="1" hangingPunct="1">
              <a:buFont typeface="Wingdings" panose="05000000000000000000" pitchFamily="2" charset="2"/>
              <a:buNone/>
            </a:pPr>
            <a:endParaRPr lang="en-US" altLang="en-US" sz="2400" dirty="0"/>
          </a:p>
        </p:txBody>
      </p:sp>
    </p:spTree>
    <p:extLst>
      <p:ext uri="{BB962C8B-B14F-4D97-AF65-F5344CB8AC3E}">
        <p14:creationId xmlns:p14="http://schemas.microsoft.com/office/powerpoint/2010/main" val="2342203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AE2FF"/>
        </a:solidFill>
        <a:effectLst/>
      </p:bgPr>
    </p:bg>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EBEF68B0-0104-41BF-9C86-760716B9DD2B}" type="slidenum">
              <a:rPr lang="en-US" altLang="en-US" sz="1200">
                <a:solidFill>
                  <a:srgbClr val="000000"/>
                </a:solidFill>
                <a:latin typeface="Arial Black" panose="020B0A04020102020204" pitchFamily="34" charset="0"/>
              </a:rPr>
              <a:pPr>
                <a:spcBef>
                  <a:spcPct val="0"/>
                </a:spcBef>
                <a:buClrTx/>
                <a:buSzTx/>
                <a:buFontTx/>
                <a:buNone/>
              </a:pPr>
              <a:t>39</a:t>
            </a:fld>
            <a:endParaRPr lang="en-US" altLang="en-US" sz="1200">
              <a:solidFill>
                <a:srgbClr val="000000"/>
              </a:solidFill>
              <a:latin typeface="Arial Black" panose="020B0A04020102020204" pitchFamily="34" charset="0"/>
            </a:endParaRPr>
          </a:p>
        </p:txBody>
      </p:sp>
      <p:sp>
        <p:nvSpPr>
          <p:cNvPr id="40963" name="Rectangle 6"/>
          <p:cNvSpPr>
            <a:spLocks noGrp="1" noChangeArrowheads="1"/>
          </p:cNvSpPr>
          <p:nvPr>
            <p:ph type="title"/>
          </p:nvPr>
        </p:nvSpPr>
        <p:spPr>
          <a:xfrm>
            <a:off x="3048000" y="228600"/>
            <a:ext cx="6172200" cy="914400"/>
          </a:xfrm>
        </p:spPr>
        <p:txBody>
          <a:bodyPr/>
          <a:lstStyle/>
          <a:p>
            <a:pPr eaLnBrk="1" hangingPunct="1"/>
            <a:r>
              <a:rPr lang="en-US" altLang="en-US"/>
              <a:t>Tribal Lessons Learned</a:t>
            </a:r>
          </a:p>
        </p:txBody>
      </p:sp>
      <p:sp>
        <p:nvSpPr>
          <p:cNvPr id="40964" name="Rectangle 7"/>
          <p:cNvSpPr>
            <a:spLocks noGrp="1" noChangeArrowheads="1"/>
          </p:cNvSpPr>
          <p:nvPr>
            <p:ph type="body" idx="1"/>
          </p:nvPr>
        </p:nvSpPr>
        <p:spPr/>
        <p:txBody>
          <a:bodyPr/>
          <a:lstStyle/>
          <a:p>
            <a:r>
              <a:rPr lang="en-US" altLang="en-US" sz="2400" dirty="0"/>
              <a:t>There are many </a:t>
            </a:r>
            <a:r>
              <a:rPr lang="en-US" altLang="en-US" sz="2400" b="1" dirty="0"/>
              <a:t>more brownfields </a:t>
            </a:r>
            <a:r>
              <a:rPr lang="en-US" altLang="en-US" sz="2400" dirty="0"/>
              <a:t>or other sources of releases on or near tribal lands and communities than originally anticipated;</a:t>
            </a:r>
          </a:p>
          <a:p>
            <a:r>
              <a:rPr lang="en-US" altLang="en-US" sz="2400" b="1" dirty="0"/>
              <a:t>Open dumping </a:t>
            </a:r>
            <a:r>
              <a:rPr lang="en-US" altLang="en-US" sz="2400" dirty="0"/>
              <a:t>and poor waste management create releases of hazardous substances;</a:t>
            </a:r>
          </a:p>
          <a:p>
            <a:r>
              <a:rPr lang="en-US" altLang="en-US" sz="2400" dirty="0"/>
              <a:t>Most </a:t>
            </a:r>
            <a:r>
              <a:rPr lang="en-US" altLang="en-US" sz="2400" b="1" dirty="0"/>
              <a:t>old structures have asbestos and lead paint </a:t>
            </a:r>
            <a:r>
              <a:rPr lang="en-US" altLang="en-US" sz="2400" dirty="0"/>
              <a:t>problems;</a:t>
            </a:r>
          </a:p>
          <a:p>
            <a:r>
              <a:rPr lang="en-US" altLang="en-US" sz="2400" b="1" dirty="0"/>
              <a:t>New tribal laws, codes</a:t>
            </a:r>
            <a:r>
              <a:rPr lang="en-US" altLang="en-US" sz="2400" dirty="0"/>
              <a:t>, procedures and policies are required to fully implement the program; and</a:t>
            </a:r>
          </a:p>
          <a:p>
            <a:r>
              <a:rPr lang="en-US" altLang="en-US" sz="2400" dirty="0"/>
              <a:t>There is </a:t>
            </a:r>
            <a:r>
              <a:rPr lang="en-US" altLang="en-US" sz="2400" b="1" dirty="0"/>
              <a:t>a lot to learn</a:t>
            </a:r>
            <a:r>
              <a:rPr lang="en-US" altLang="en-US" sz="2400" dirty="0"/>
              <a:t>, A lot of training is required.  </a:t>
            </a:r>
          </a:p>
          <a:p>
            <a:pPr eaLnBrk="1" hangingPunct="1"/>
            <a:endParaRPr lang="en-US" altLang="en-US" sz="2400" dirty="0"/>
          </a:p>
        </p:txBody>
      </p:sp>
    </p:spTree>
    <p:extLst>
      <p:ext uri="{BB962C8B-B14F-4D97-AF65-F5344CB8AC3E}">
        <p14:creationId xmlns:p14="http://schemas.microsoft.com/office/powerpoint/2010/main" val="540175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4576" y="654424"/>
            <a:ext cx="4677272" cy="1219200"/>
          </a:xfrm>
        </p:spPr>
        <p:txBody>
          <a:bodyPr/>
          <a:lstStyle/>
          <a:p>
            <a:r>
              <a:rPr lang="en-US" dirty="0"/>
              <a:t>ANTHC TRP Role:</a:t>
            </a:r>
          </a:p>
        </p:txBody>
      </p:sp>
      <p:sp>
        <p:nvSpPr>
          <p:cNvPr id="3" name="Content Placeholder 2"/>
          <p:cNvSpPr>
            <a:spLocks noGrp="1"/>
          </p:cNvSpPr>
          <p:nvPr>
            <p:ph idx="1"/>
          </p:nvPr>
        </p:nvSpPr>
        <p:spPr/>
        <p:txBody>
          <a:bodyPr/>
          <a:lstStyle/>
          <a:p>
            <a:r>
              <a:rPr lang="en-US" dirty="0"/>
              <a:t>Leading development of online Tribal Brownfields Forum</a:t>
            </a:r>
          </a:p>
          <a:p>
            <a:pPr lvl="1"/>
            <a:r>
              <a:rPr lang="en-US" dirty="0"/>
              <a:t>Forum using similar framework to LEO Network</a:t>
            </a:r>
          </a:p>
          <a:p>
            <a:r>
              <a:rPr lang="en-US" dirty="0"/>
              <a:t>Act as ongoing technical assistance hub for Alaska tribes</a:t>
            </a:r>
          </a:p>
        </p:txBody>
      </p:sp>
      <p:pic>
        <p:nvPicPr>
          <p:cNvPr id="4" name="Picture 2" descr="X:\VISTA Files\Misc\ANTHC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651" y="244692"/>
            <a:ext cx="3606254" cy="102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7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AE2FF"/>
        </a:solidFill>
        <a:effectLst/>
      </p:bgPr>
    </p:bg>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2E272CD2-75C3-48F7-9403-939690E3F14C}" type="slidenum">
              <a:rPr lang="en-US" altLang="en-US" sz="1200">
                <a:solidFill>
                  <a:srgbClr val="000000"/>
                </a:solidFill>
                <a:latin typeface="Arial Black" panose="020B0A04020102020204" pitchFamily="34" charset="0"/>
              </a:rPr>
              <a:pPr>
                <a:spcBef>
                  <a:spcPct val="0"/>
                </a:spcBef>
                <a:buClrTx/>
                <a:buSzTx/>
                <a:buFontTx/>
                <a:buNone/>
              </a:pPr>
              <a:t>40</a:t>
            </a:fld>
            <a:endParaRPr lang="en-US" altLang="en-US" sz="1200">
              <a:solidFill>
                <a:srgbClr val="000000"/>
              </a:solidFill>
              <a:latin typeface="Arial Black" panose="020B0A04020102020204" pitchFamily="34" charset="0"/>
            </a:endParaRPr>
          </a:p>
        </p:txBody>
      </p:sp>
      <p:sp>
        <p:nvSpPr>
          <p:cNvPr id="41987" name="Rectangle 6"/>
          <p:cNvSpPr>
            <a:spLocks noGrp="1" noChangeArrowheads="1"/>
          </p:cNvSpPr>
          <p:nvPr>
            <p:ph type="title"/>
          </p:nvPr>
        </p:nvSpPr>
        <p:spPr>
          <a:xfrm>
            <a:off x="3048000" y="228600"/>
            <a:ext cx="6172200" cy="914400"/>
          </a:xfrm>
        </p:spPr>
        <p:txBody>
          <a:bodyPr/>
          <a:lstStyle/>
          <a:p>
            <a:pPr eaLnBrk="1" hangingPunct="1"/>
            <a:r>
              <a:rPr lang="en-US" altLang="en-US"/>
              <a:t>Further Implementation</a:t>
            </a:r>
          </a:p>
        </p:txBody>
      </p:sp>
      <p:sp>
        <p:nvSpPr>
          <p:cNvPr id="41988" name="Rectangle 7"/>
          <p:cNvSpPr>
            <a:spLocks noGrp="1" noChangeArrowheads="1"/>
          </p:cNvSpPr>
          <p:nvPr>
            <p:ph type="body" idx="1"/>
          </p:nvPr>
        </p:nvSpPr>
        <p:spPr/>
        <p:txBody>
          <a:bodyPr/>
          <a:lstStyle/>
          <a:p>
            <a:r>
              <a:rPr lang="en-US" altLang="en-US" sz="2400" dirty="0"/>
              <a:t>New discoveries of past releases or </a:t>
            </a:r>
            <a:r>
              <a:rPr lang="en-US" altLang="en-US" sz="2400" b="1" dirty="0"/>
              <a:t>new releases </a:t>
            </a:r>
            <a:r>
              <a:rPr lang="en-US" altLang="en-US" sz="2400" dirty="0"/>
              <a:t>of hazardous substances, pollutants or contaminants;</a:t>
            </a:r>
          </a:p>
          <a:p>
            <a:r>
              <a:rPr lang="en-US" altLang="en-US" sz="2400" b="1" dirty="0"/>
              <a:t>Continuing need </a:t>
            </a:r>
            <a:r>
              <a:rPr lang="en-US" altLang="en-US" sz="2400" dirty="0"/>
              <a:t>to monitor and address activities that tend to create new releases from accidents and spills; industrial activities; mining and oil/gas exploration and production; construction and demolition; fires, aging existing buildings; and</a:t>
            </a:r>
          </a:p>
          <a:p>
            <a:r>
              <a:rPr lang="en-US" altLang="en-US" sz="2400" dirty="0"/>
              <a:t>Continuing need to monitor and address releases from waste management facilities and </a:t>
            </a:r>
            <a:r>
              <a:rPr lang="en-US" altLang="en-US" sz="2400" b="1" dirty="0"/>
              <a:t>illegal dumping</a:t>
            </a:r>
            <a:r>
              <a:rPr lang="en-US" altLang="en-US" sz="2400" dirty="0"/>
              <a:t>.  </a:t>
            </a:r>
          </a:p>
          <a:p>
            <a:r>
              <a:rPr lang="en-US" altLang="en-US" sz="2400" dirty="0"/>
              <a:t>There is also the potential to provide </a:t>
            </a:r>
            <a:r>
              <a:rPr lang="en-US" altLang="en-US" sz="2400" b="1" dirty="0"/>
              <a:t>technical support </a:t>
            </a:r>
            <a:r>
              <a:rPr lang="en-US" altLang="en-US" sz="2400" dirty="0"/>
              <a:t>to other tribal programs and offices.</a:t>
            </a:r>
          </a:p>
        </p:txBody>
      </p:sp>
    </p:spTree>
    <p:extLst>
      <p:ext uri="{BB962C8B-B14F-4D97-AF65-F5344CB8AC3E}">
        <p14:creationId xmlns:p14="http://schemas.microsoft.com/office/powerpoint/2010/main" val="1576059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895600" y="228600"/>
            <a:ext cx="7086600" cy="914400"/>
          </a:xfrm>
        </p:spPr>
        <p:txBody>
          <a:bodyPr/>
          <a:lstStyle/>
          <a:p>
            <a:r>
              <a:rPr lang="en-US" altLang="en-US" dirty="0"/>
              <a:t>EPA Tribal Partnership</a:t>
            </a:r>
          </a:p>
        </p:txBody>
      </p:sp>
      <p:sp>
        <p:nvSpPr>
          <p:cNvPr id="317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B205669B-8E12-4292-8FFD-0B5554BBA98D}" type="slidenum">
              <a:rPr lang="en-US" altLang="en-US" sz="1200">
                <a:solidFill>
                  <a:srgbClr val="000000"/>
                </a:solidFill>
                <a:latin typeface="Arial Black" panose="020B0A04020102020204" pitchFamily="34" charset="0"/>
              </a:rPr>
              <a:pPr>
                <a:spcBef>
                  <a:spcPct val="0"/>
                </a:spcBef>
                <a:buClrTx/>
                <a:buSzTx/>
                <a:buFontTx/>
                <a:buNone/>
              </a:pPr>
              <a:t>41</a:t>
            </a:fld>
            <a:endParaRPr lang="en-US" altLang="en-US" sz="1200">
              <a:solidFill>
                <a:srgbClr val="000000"/>
              </a:solidFill>
              <a:latin typeface="Arial Black" panose="020B0A04020102020204" pitchFamily="34" charset="0"/>
            </a:endParaRPr>
          </a:p>
        </p:txBody>
      </p:sp>
      <p:sp>
        <p:nvSpPr>
          <p:cNvPr id="2" name="Content Placeholder 1"/>
          <p:cNvSpPr>
            <a:spLocks noGrp="1"/>
          </p:cNvSpPr>
          <p:nvPr>
            <p:ph idx="1"/>
          </p:nvPr>
        </p:nvSpPr>
        <p:spPr>
          <a:xfrm>
            <a:off x="959104" y="1828800"/>
            <a:ext cx="10224008" cy="4334256"/>
          </a:xfrm>
        </p:spPr>
        <p:txBody>
          <a:bodyPr/>
          <a:lstStyle/>
          <a:p>
            <a:pPr marL="0" indent="0">
              <a:buNone/>
            </a:pPr>
            <a:r>
              <a:rPr lang="en-US" b="1" dirty="0"/>
              <a:t>“Section 128(a) strengthens EPA’s partnerships with states and tribes, and </a:t>
            </a:r>
            <a:r>
              <a:rPr lang="en-US" b="1" u="sng" dirty="0"/>
              <a:t>recognizes the response programs’ critical role in oversight of cleanups.</a:t>
            </a:r>
            <a:r>
              <a:rPr lang="en-US" b="1" dirty="0"/>
              <a:t>  In addition, in contrast to some other environmental laws, the tribes are treated as an equal partner and do not need to petition the EPA for “treatment as a state” to implement the response program.”</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167"/>
            <a:ext cx="1522580" cy="1533033"/>
          </a:xfrm>
          <a:prstGeom prst="rect">
            <a:avLst/>
          </a:prstGeom>
        </p:spPr>
      </p:pic>
    </p:spTree>
    <p:extLst>
      <p:ext uri="{BB962C8B-B14F-4D97-AF65-F5344CB8AC3E}">
        <p14:creationId xmlns:p14="http://schemas.microsoft.com/office/powerpoint/2010/main" val="2617010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3124201" y="5638801"/>
            <a:ext cx="59674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b="1">
                <a:solidFill>
                  <a:srgbClr val="FFFFFF"/>
                </a:solidFill>
                <a:cs typeface="Arial" panose="020B0604020202020204" pitchFamily="34" charset="0"/>
              </a:rPr>
              <a:t>Boyd Lopez - Spiritual Leader</a:t>
            </a:r>
          </a:p>
          <a:p>
            <a:pPr fontAlgn="base">
              <a:spcBef>
                <a:spcPct val="0"/>
              </a:spcBef>
              <a:spcAft>
                <a:spcPct val="0"/>
              </a:spcAft>
              <a:buFontTx/>
              <a:buNone/>
            </a:pPr>
            <a:r>
              <a:rPr lang="en-US" altLang="en-US" b="1">
                <a:solidFill>
                  <a:srgbClr val="FFFFFF"/>
                </a:solidFill>
                <a:cs typeface="Arial" panose="020B0604020202020204" pitchFamily="34" charset="0"/>
              </a:rPr>
              <a:t>Ute Mountain Ute Tribe, CO</a:t>
            </a:r>
          </a:p>
        </p:txBody>
      </p:sp>
      <p:pic>
        <p:nvPicPr>
          <p:cNvPr id="5" name="UMU Spiritual Leader.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752600" y="0"/>
            <a:ext cx="86487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0895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1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xfrm>
            <a:off x="365966" y="6467857"/>
            <a:ext cx="762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730E5C-4543-4EAC-B180-4E03864C21AC}" type="slidenum">
              <a:rPr lang="en-US" altLang="en-US" sz="1400">
                <a:solidFill>
                  <a:srgbClr val="000000"/>
                </a:solidFill>
              </a:rPr>
              <a:pPr>
                <a:spcBef>
                  <a:spcPct val="0"/>
                </a:spcBef>
                <a:buFontTx/>
                <a:buNone/>
              </a:pPr>
              <a:t>43</a:t>
            </a:fld>
            <a:endParaRPr lang="en-US" altLang="en-US" sz="1400" dirty="0">
              <a:solidFill>
                <a:srgbClr val="000000"/>
              </a:solidFill>
            </a:endParaRPr>
          </a:p>
        </p:txBody>
      </p:sp>
      <p:sp>
        <p:nvSpPr>
          <p:cNvPr id="16387" name="Rectangle 6"/>
          <p:cNvSpPr>
            <a:spLocks noGrp="1" noChangeArrowheads="1"/>
          </p:cNvSpPr>
          <p:nvPr>
            <p:ph type="title"/>
          </p:nvPr>
        </p:nvSpPr>
        <p:spPr>
          <a:xfrm>
            <a:off x="6574536" y="647701"/>
            <a:ext cx="4373880" cy="914400"/>
          </a:xfrm>
        </p:spPr>
        <p:txBody>
          <a:bodyPr>
            <a:normAutofit/>
          </a:bodyPr>
          <a:lstStyle/>
          <a:p>
            <a:pPr eaLnBrk="1" hangingPunct="1"/>
            <a:r>
              <a:rPr lang="en-US" altLang="en-US" sz="4400" dirty="0"/>
              <a:t>References:</a:t>
            </a:r>
          </a:p>
        </p:txBody>
      </p:sp>
      <p:sp>
        <p:nvSpPr>
          <p:cNvPr id="16388" name="Rectangle 7"/>
          <p:cNvSpPr>
            <a:spLocks noGrp="1" noChangeArrowheads="1"/>
          </p:cNvSpPr>
          <p:nvPr>
            <p:ph type="body" idx="1"/>
          </p:nvPr>
        </p:nvSpPr>
        <p:spPr>
          <a:xfrm>
            <a:off x="365966" y="1790701"/>
            <a:ext cx="11585241" cy="4229100"/>
          </a:xfrm>
        </p:spPr>
        <p:txBody>
          <a:bodyPr>
            <a:normAutofit/>
          </a:bodyPr>
          <a:lstStyle/>
          <a:p>
            <a:pPr eaLnBrk="1" hangingPunct="1"/>
            <a:r>
              <a:rPr lang="en-US" altLang="en-US" dirty="0"/>
              <a:t>The “Brownfield Law” of 2002 (SBLR&amp;BRA)</a:t>
            </a:r>
          </a:p>
          <a:p>
            <a:pPr marL="0" indent="0" eaLnBrk="1" hangingPunct="1">
              <a:buNone/>
            </a:pPr>
            <a:r>
              <a:rPr lang="en-US" altLang="en-US" dirty="0"/>
              <a:t>   </a:t>
            </a:r>
            <a:r>
              <a:rPr lang="en-US" altLang="en-US" sz="2800" b="0" dirty="0"/>
              <a:t>(</a:t>
            </a:r>
            <a:r>
              <a:rPr lang="en-US" altLang="en-US" sz="2800" b="0" i="1" dirty="0"/>
              <a:t>an amendment to CERCLA</a:t>
            </a:r>
            <a:r>
              <a:rPr lang="en-US" altLang="en-US" sz="2800" b="0" dirty="0"/>
              <a:t>)</a:t>
            </a:r>
          </a:p>
          <a:p>
            <a:pPr eaLnBrk="1" hangingPunct="1"/>
            <a:r>
              <a:rPr lang="en-US" altLang="en-US" dirty="0"/>
              <a:t>Congressional Record</a:t>
            </a:r>
          </a:p>
          <a:p>
            <a:pPr eaLnBrk="1" hangingPunct="1"/>
            <a:r>
              <a:rPr lang="en-US" altLang="en-US" dirty="0"/>
              <a:t>US EPA HQ Annual 128(a) Guidance</a:t>
            </a:r>
          </a:p>
          <a:p>
            <a:pPr eaLnBrk="1" hangingPunct="1"/>
            <a:r>
              <a:rPr lang="en-US" altLang="en-US" dirty="0"/>
              <a:t>Many Tribes  </a:t>
            </a:r>
          </a:p>
        </p:txBody>
      </p:sp>
    </p:spTree>
    <p:extLst>
      <p:ext uri="{BB962C8B-B14F-4D97-AF65-F5344CB8AC3E}">
        <p14:creationId xmlns:p14="http://schemas.microsoft.com/office/powerpoint/2010/main" val="345502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784126" y="1583448"/>
            <a:ext cx="7877619" cy="1414272"/>
          </a:xfrm>
        </p:spPr>
        <p:txBody>
          <a:bodyPr anchor="ctr">
            <a:normAutofit/>
          </a:bodyPr>
          <a:lstStyle/>
          <a:p>
            <a:pPr algn="ctr" eaLnBrk="1" hangingPunct="1">
              <a:defRPr/>
            </a:pPr>
            <a:r>
              <a:rPr lang="en-US" b="1" dirty="0"/>
              <a:t>TAB Assistance to Alaska Tribes: Contacts </a:t>
            </a:r>
          </a:p>
        </p:txBody>
      </p:sp>
      <p:sp>
        <p:nvSpPr>
          <p:cNvPr id="132099" name="Rectangle 3"/>
          <p:cNvSpPr>
            <a:spLocks noGrp="1" noChangeArrowheads="1"/>
          </p:cNvSpPr>
          <p:nvPr>
            <p:ph idx="1"/>
          </p:nvPr>
        </p:nvSpPr>
        <p:spPr>
          <a:xfrm>
            <a:off x="0" y="2750832"/>
            <a:ext cx="11512296" cy="4626864"/>
          </a:xfrm>
        </p:spPr>
        <p:txBody>
          <a:bodyPr/>
          <a:lstStyle/>
          <a:p>
            <a:pPr lvl="2">
              <a:lnSpc>
                <a:spcPct val="90000"/>
              </a:lnSpc>
              <a:buClr>
                <a:schemeClr val="accent3">
                  <a:lumMod val="75000"/>
                </a:schemeClr>
              </a:buClr>
              <a:buSzPct val="125000"/>
              <a:buFont typeface="Wingdings" panose="05000000000000000000" pitchFamily="2" charset="2"/>
              <a:buChar char="v"/>
              <a:defRPr/>
            </a:pPr>
            <a:r>
              <a:rPr lang="en-US" sz="2400" dirty="0">
                <a:solidFill>
                  <a:schemeClr val="accent2">
                    <a:lumMod val="50000"/>
                  </a:schemeClr>
                </a:solidFill>
              </a:rPr>
              <a:t>Joy Britt</a:t>
            </a:r>
          </a:p>
          <a:p>
            <a:pPr marL="914400" lvl="2" indent="0">
              <a:lnSpc>
                <a:spcPct val="90000"/>
              </a:lnSpc>
              <a:buClr>
                <a:schemeClr val="accent3">
                  <a:lumMod val="75000"/>
                </a:schemeClr>
              </a:buClr>
              <a:buSzPct val="125000"/>
              <a:buNone/>
              <a:defRPr/>
            </a:pPr>
            <a:r>
              <a:rPr lang="en-US" sz="2400" dirty="0">
                <a:solidFill>
                  <a:schemeClr val="accent2">
                    <a:lumMod val="50000"/>
                  </a:schemeClr>
                </a:solidFill>
              </a:rPr>
              <a:t>ANTHC TRP Program Manager</a:t>
            </a:r>
          </a:p>
          <a:p>
            <a:pPr marL="914400" lvl="2" indent="0">
              <a:lnSpc>
                <a:spcPct val="90000"/>
              </a:lnSpc>
              <a:buClr>
                <a:schemeClr val="accent3">
                  <a:lumMod val="75000"/>
                </a:schemeClr>
              </a:buClr>
              <a:buSzPct val="125000"/>
              <a:buNone/>
              <a:defRPr/>
            </a:pPr>
            <a:r>
              <a:rPr lang="en-US" sz="2400" dirty="0">
                <a:solidFill>
                  <a:schemeClr val="accent3">
                    <a:lumMod val="75000"/>
                  </a:schemeClr>
                </a:solidFill>
                <a:hlinkClick r:id="rId3"/>
              </a:rPr>
              <a:t>jdbritt@anthc.org</a:t>
            </a:r>
            <a:r>
              <a:rPr lang="en-US" sz="2400" dirty="0">
                <a:solidFill>
                  <a:schemeClr val="accent3">
                    <a:lumMod val="75000"/>
                  </a:schemeClr>
                </a:solidFill>
              </a:rPr>
              <a:t> or (907) 729-5630</a:t>
            </a:r>
          </a:p>
          <a:p>
            <a:pPr marL="914400" lvl="2" indent="0">
              <a:lnSpc>
                <a:spcPct val="90000"/>
              </a:lnSpc>
              <a:buClr>
                <a:schemeClr val="accent3">
                  <a:lumMod val="75000"/>
                </a:schemeClr>
              </a:buClr>
              <a:buSzPct val="125000"/>
              <a:buNone/>
              <a:defRPr/>
            </a:pPr>
            <a:endParaRPr lang="en-US" sz="2400" dirty="0">
              <a:solidFill>
                <a:schemeClr val="accent3">
                  <a:lumMod val="75000"/>
                </a:schemeClr>
              </a:solidFill>
            </a:endParaRPr>
          </a:p>
          <a:p>
            <a:pPr lvl="2">
              <a:lnSpc>
                <a:spcPct val="90000"/>
              </a:lnSpc>
              <a:buClr>
                <a:schemeClr val="accent3">
                  <a:lumMod val="75000"/>
                </a:schemeClr>
              </a:buClr>
              <a:buSzPct val="125000"/>
              <a:buFont typeface="Wingdings" panose="05000000000000000000" pitchFamily="2" charset="2"/>
              <a:buChar char="v"/>
              <a:defRPr/>
            </a:pPr>
            <a:r>
              <a:rPr lang="en-US" sz="2400" dirty="0">
                <a:solidFill>
                  <a:schemeClr val="accent2">
                    <a:lumMod val="50000"/>
                  </a:schemeClr>
                </a:solidFill>
              </a:rPr>
              <a:t> Bailey Richards</a:t>
            </a:r>
          </a:p>
          <a:p>
            <a:pPr marL="914400" lvl="2" indent="0">
              <a:lnSpc>
                <a:spcPct val="90000"/>
              </a:lnSpc>
              <a:buClr>
                <a:schemeClr val="accent3">
                  <a:lumMod val="75000"/>
                </a:schemeClr>
              </a:buClr>
              <a:buSzPct val="125000"/>
              <a:buNone/>
              <a:defRPr/>
            </a:pPr>
            <a:r>
              <a:rPr lang="en-US" sz="2400" dirty="0">
                <a:solidFill>
                  <a:schemeClr val="accent2">
                    <a:lumMod val="50000"/>
                  </a:schemeClr>
                </a:solidFill>
              </a:rPr>
              <a:t>ANTHC TRP Program Assistant</a:t>
            </a:r>
          </a:p>
          <a:p>
            <a:pPr marL="914400" lvl="2" indent="0">
              <a:lnSpc>
                <a:spcPct val="90000"/>
              </a:lnSpc>
              <a:buClr>
                <a:schemeClr val="accent3">
                  <a:lumMod val="75000"/>
                </a:schemeClr>
              </a:buClr>
              <a:buSzPct val="125000"/>
              <a:buNone/>
              <a:defRPr/>
            </a:pPr>
            <a:r>
              <a:rPr lang="en-US" sz="2400" dirty="0">
                <a:solidFill>
                  <a:schemeClr val="accent3">
                    <a:lumMod val="75000"/>
                  </a:schemeClr>
                </a:solidFill>
                <a:hlinkClick r:id="rId4"/>
              </a:rPr>
              <a:t>bkrichards@anthc.org</a:t>
            </a:r>
            <a:r>
              <a:rPr lang="en-US" sz="2400" dirty="0">
                <a:solidFill>
                  <a:schemeClr val="accent3">
                    <a:lumMod val="75000"/>
                  </a:schemeClr>
                </a:solidFill>
              </a:rPr>
              <a:t> or (907) 729-4008</a:t>
            </a:r>
          </a:p>
        </p:txBody>
      </p:sp>
      <p:pic>
        <p:nvPicPr>
          <p:cNvPr id="4" name="Picture 2" descr="X:\VISTA Files\Misc\ANTHC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573" y="283464"/>
            <a:ext cx="3405756" cy="96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2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250629" y="195072"/>
            <a:ext cx="7877619" cy="1219200"/>
          </a:xfrm>
        </p:spPr>
        <p:txBody>
          <a:bodyPr anchor="ctr">
            <a:normAutofit/>
          </a:bodyPr>
          <a:lstStyle/>
          <a:p>
            <a:pPr algn="ctr" eaLnBrk="1" hangingPunct="1">
              <a:defRPr/>
            </a:pPr>
            <a:r>
              <a:rPr lang="en-US" b="1" dirty="0"/>
              <a:t>TAB Assistance to Tribes: Contacts </a:t>
            </a:r>
          </a:p>
        </p:txBody>
      </p:sp>
      <p:sp>
        <p:nvSpPr>
          <p:cNvPr id="132099" name="Rectangle 3"/>
          <p:cNvSpPr>
            <a:spLocks noGrp="1" noChangeArrowheads="1"/>
          </p:cNvSpPr>
          <p:nvPr>
            <p:ph idx="1"/>
          </p:nvPr>
        </p:nvSpPr>
        <p:spPr>
          <a:xfrm>
            <a:off x="73529" y="1571919"/>
            <a:ext cx="11512296" cy="4953000"/>
          </a:xfrm>
        </p:spPr>
        <p:txBody>
          <a:bodyPr>
            <a:normAutofit lnSpcReduction="10000"/>
          </a:bodyPr>
          <a:lstStyle/>
          <a:p>
            <a:pPr lvl="1">
              <a:lnSpc>
                <a:spcPct val="90000"/>
              </a:lnSpc>
              <a:buClr>
                <a:schemeClr val="accent3">
                  <a:lumMod val="75000"/>
                </a:schemeClr>
              </a:buClr>
              <a:buSzPct val="125000"/>
              <a:buFont typeface="Wingdings" panose="05000000000000000000" pitchFamily="2" charset="2"/>
              <a:buChar char="Ø"/>
              <a:defRPr/>
            </a:pPr>
            <a:r>
              <a:rPr lang="en-US" sz="2600" dirty="0"/>
              <a:t> </a:t>
            </a:r>
            <a:r>
              <a:rPr lang="en-US" sz="2600" b="1" dirty="0"/>
              <a:t>the KSU TAB web site</a:t>
            </a:r>
            <a:r>
              <a:rPr lang="en-US" sz="2600" dirty="0"/>
              <a:t>: </a:t>
            </a:r>
            <a:r>
              <a:rPr lang="en-US" sz="2800" b="1" dirty="0">
                <a:solidFill>
                  <a:schemeClr val="accent3">
                    <a:lumMod val="50000"/>
                  </a:schemeClr>
                </a:solidFill>
                <a:hlinkClick r:id="rId3"/>
              </a:rPr>
              <a:t>www.ksutab.org</a:t>
            </a:r>
            <a:endParaRPr lang="en-US" sz="2800" b="1" dirty="0">
              <a:solidFill>
                <a:schemeClr val="accent3">
                  <a:lumMod val="50000"/>
                </a:schemeClr>
              </a:solidFill>
            </a:endParaRPr>
          </a:p>
          <a:p>
            <a:pPr marL="457200" lvl="1" indent="0">
              <a:lnSpc>
                <a:spcPct val="90000"/>
              </a:lnSpc>
              <a:buClr>
                <a:schemeClr val="accent3">
                  <a:lumMod val="75000"/>
                </a:schemeClr>
              </a:buClr>
              <a:buSzPct val="125000"/>
              <a:buNone/>
              <a:defRPr/>
            </a:pPr>
            <a:endParaRPr lang="en-US" sz="2800" b="1" dirty="0">
              <a:solidFill>
                <a:schemeClr val="accent3">
                  <a:lumMod val="50000"/>
                </a:schemeClr>
              </a:solidFill>
            </a:endParaRPr>
          </a:p>
          <a:p>
            <a:pPr lvl="1">
              <a:lnSpc>
                <a:spcPct val="90000"/>
              </a:lnSpc>
              <a:buClr>
                <a:schemeClr val="accent3">
                  <a:lumMod val="75000"/>
                </a:schemeClr>
              </a:buClr>
              <a:buSzPct val="125000"/>
              <a:buFont typeface="Wingdings" panose="05000000000000000000" pitchFamily="2" charset="2"/>
              <a:buChar char="Ø"/>
              <a:defRPr/>
            </a:pPr>
            <a:r>
              <a:rPr lang="en-US" sz="2800" b="1" dirty="0"/>
              <a:t>Email to KSU Tribal TAB Team Leaders:</a:t>
            </a:r>
          </a:p>
          <a:p>
            <a:pPr lvl="2">
              <a:lnSpc>
                <a:spcPct val="90000"/>
              </a:lnSpc>
              <a:buClr>
                <a:schemeClr val="accent2">
                  <a:lumMod val="50000"/>
                </a:schemeClr>
              </a:buClr>
              <a:buSzPct val="125000"/>
              <a:buFont typeface="Wingdings" panose="05000000000000000000" pitchFamily="2" charset="2"/>
              <a:buChar char="v"/>
              <a:defRPr/>
            </a:pPr>
            <a:r>
              <a:rPr lang="en-US" sz="2200" dirty="0">
                <a:solidFill>
                  <a:schemeClr val="accent2">
                    <a:lumMod val="50000"/>
                  </a:schemeClr>
                </a:solidFill>
              </a:rPr>
              <a:t> </a:t>
            </a:r>
            <a:r>
              <a:rPr lang="en-US" sz="2400" dirty="0">
                <a:solidFill>
                  <a:schemeClr val="accent2">
                    <a:lumMod val="50000"/>
                  </a:schemeClr>
                </a:solidFill>
              </a:rPr>
              <a:t>Mickey Hartnett, Director,  </a:t>
            </a:r>
            <a:r>
              <a:rPr lang="en-US" sz="2400" dirty="0">
                <a:solidFill>
                  <a:schemeClr val="accent2">
                    <a:lumMod val="50000"/>
                  </a:schemeClr>
                </a:solidFill>
                <a:hlinkClick r:id="rId4"/>
              </a:rPr>
              <a:t>envirofields@gmail.com</a:t>
            </a:r>
            <a:r>
              <a:rPr lang="en-US" sz="2400" dirty="0">
                <a:solidFill>
                  <a:schemeClr val="accent2">
                    <a:lumMod val="50000"/>
                  </a:schemeClr>
                </a:solidFill>
              </a:rPr>
              <a:t> OR</a:t>
            </a:r>
          </a:p>
          <a:p>
            <a:pPr marL="914400" lvl="2" indent="0">
              <a:lnSpc>
                <a:spcPct val="90000"/>
              </a:lnSpc>
              <a:buClr>
                <a:schemeClr val="accent2">
                  <a:lumMod val="50000"/>
                </a:schemeClr>
              </a:buClr>
              <a:buSzPct val="125000"/>
              <a:buNone/>
              <a:defRPr/>
            </a:pPr>
            <a:r>
              <a:rPr lang="en-US" sz="2400" dirty="0">
                <a:solidFill>
                  <a:schemeClr val="accent2">
                    <a:lumMod val="50000"/>
                  </a:schemeClr>
                </a:solidFill>
              </a:rPr>
              <a:t>    </a:t>
            </a:r>
            <a:r>
              <a:rPr lang="en-US" sz="2400" dirty="0">
                <a:solidFill>
                  <a:schemeClr val="accent2">
                    <a:lumMod val="50000"/>
                  </a:schemeClr>
                </a:solidFill>
                <a:hlinkClick r:id="rId5"/>
              </a:rPr>
              <a:t>mickeyh@ksu.edu</a:t>
            </a:r>
            <a:endParaRPr lang="en-US" sz="2400" dirty="0">
              <a:solidFill>
                <a:schemeClr val="accent3">
                  <a:lumMod val="75000"/>
                </a:schemeClr>
              </a:solidFill>
            </a:endParaRPr>
          </a:p>
          <a:p>
            <a:pPr lvl="2">
              <a:lnSpc>
                <a:spcPct val="90000"/>
              </a:lnSpc>
              <a:buSzPct val="125000"/>
              <a:buFont typeface="Wingdings" panose="05000000000000000000" pitchFamily="2" charset="2"/>
              <a:buChar char="v"/>
              <a:defRPr/>
            </a:pPr>
            <a:r>
              <a:rPr lang="en-US" sz="2400" dirty="0">
                <a:solidFill>
                  <a:schemeClr val="accent2">
                    <a:lumMod val="50000"/>
                  </a:schemeClr>
                </a:solidFill>
              </a:rPr>
              <a:t> Blase Leven, KSU TAB Programs Coordinator,  </a:t>
            </a:r>
            <a:r>
              <a:rPr lang="en-US" sz="2400" dirty="0">
                <a:solidFill>
                  <a:schemeClr val="accent3">
                    <a:lumMod val="75000"/>
                  </a:schemeClr>
                </a:solidFill>
                <a:hlinkClick r:id="rId6"/>
              </a:rPr>
              <a:t>baleven@ksu.edu</a:t>
            </a:r>
            <a:endParaRPr lang="en-US" sz="2400" dirty="0">
              <a:solidFill>
                <a:schemeClr val="accent3">
                  <a:lumMod val="75000"/>
                </a:schemeClr>
              </a:solidFill>
            </a:endParaRPr>
          </a:p>
          <a:p>
            <a:pPr marL="914400" lvl="2" indent="0">
              <a:lnSpc>
                <a:spcPct val="90000"/>
              </a:lnSpc>
              <a:buSzPct val="125000"/>
              <a:buNone/>
              <a:defRPr/>
            </a:pPr>
            <a:endParaRPr lang="en-US" sz="2400" dirty="0">
              <a:solidFill>
                <a:schemeClr val="accent3">
                  <a:lumMod val="75000"/>
                </a:schemeClr>
              </a:solidFill>
            </a:endParaRPr>
          </a:p>
          <a:p>
            <a:pPr lvl="1">
              <a:lnSpc>
                <a:spcPct val="90000"/>
              </a:lnSpc>
              <a:buClr>
                <a:schemeClr val="accent3">
                  <a:lumMod val="75000"/>
                </a:schemeClr>
              </a:buClr>
              <a:buSzPct val="125000"/>
              <a:buFont typeface="Wingdings" panose="05000000000000000000" pitchFamily="2" charset="2"/>
              <a:buChar char="Ø"/>
              <a:defRPr/>
            </a:pPr>
            <a:r>
              <a:rPr lang="en-US" sz="2800" dirty="0"/>
              <a:t> </a:t>
            </a:r>
            <a:r>
              <a:rPr lang="en-US" sz="2800" b="1" dirty="0"/>
              <a:t>Call us at: </a:t>
            </a:r>
            <a:r>
              <a:rPr lang="en-US" sz="2800" dirty="0"/>
              <a:t>(605) 721-8088 </a:t>
            </a:r>
            <a:r>
              <a:rPr lang="en-US" sz="2800"/>
              <a:t>or (785) 565-8198</a:t>
            </a:r>
            <a:endParaRPr lang="en-US" sz="2800" dirty="0"/>
          </a:p>
          <a:p>
            <a:pPr lvl="1">
              <a:lnSpc>
                <a:spcPct val="90000"/>
              </a:lnSpc>
              <a:buClr>
                <a:schemeClr val="accent3">
                  <a:lumMod val="75000"/>
                </a:schemeClr>
              </a:buClr>
              <a:buSzPct val="125000"/>
              <a:buFont typeface="Wingdings" panose="05000000000000000000" pitchFamily="2" charset="2"/>
              <a:buChar char="Ø"/>
              <a:defRPr/>
            </a:pPr>
            <a:r>
              <a:rPr lang="en-US" dirty="0"/>
              <a:t> </a:t>
            </a:r>
            <a:r>
              <a:rPr lang="en-US" dirty="0">
                <a:solidFill>
                  <a:schemeClr val="tx2"/>
                </a:solidFill>
              </a:rPr>
              <a:t>Access to BIT Database: Sheree Walsh (785) 532-6519</a:t>
            </a:r>
            <a:endParaRPr lang="en-US" sz="2800" dirty="0">
              <a:solidFill>
                <a:schemeClr val="tx2"/>
              </a:solidFill>
            </a:endParaRPr>
          </a:p>
          <a:p>
            <a:pPr marL="0" indent="0">
              <a:buNone/>
            </a:pPr>
            <a:r>
              <a:rPr lang="en-US" sz="3200" b="1" u="sng" dirty="0">
                <a:solidFill>
                  <a:schemeClr val="tx1">
                    <a:lumMod val="60000"/>
                    <a:lumOff val="40000"/>
                  </a:schemeClr>
                </a:solidFill>
              </a:rPr>
              <a:t>No application process</a:t>
            </a:r>
            <a:r>
              <a:rPr lang="en-US" sz="3200" b="1" dirty="0">
                <a:solidFill>
                  <a:schemeClr val="accent3">
                    <a:lumMod val="75000"/>
                  </a:schemeClr>
                </a:solidFill>
              </a:rPr>
              <a:t>, just contact us!</a:t>
            </a:r>
          </a:p>
          <a:p>
            <a:pPr marL="457200" lvl="1" indent="0" eaLnBrk="1" hangingPunct="1">
              <a:lnSpc>
                <a:spcPct val="90000"/>
              </a:lnSpc>
              <a:buNone/>
              <a:defRPr/>
            </a:pPr>
            <a:endParaRPr lang="en-US" dirty="0"/>
          </a:p>
          <a:p>
            <a:pPr lvl="1" eaLnBrk="1" hangingPunct="1">
              <a:lnSpc>
                <a:spcPct val="90000"/>
              </a:lnSpc>
              <a:defRPr/>
            </a:pPr>
            <a:endParaRPr lang="en-US" dirty="0"/>
          </a:p>
        </p:txBody>
      </p:sp>
    </p:spTree>
    <p:extLst>
      <p:ext uri="{BB962C8B-B14F-4D97-AF65-F5344CB8AC3E}">
        <p14:creationId xmlns:p14="http://schemas.microsoft.com/office/powerpoint/2010/main" val="20827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81584" y="2542032"/>
            <a:ext cx="4038600" cy="3666744"/>
          </a:xfrm>
        </p:spPr>
        <p:txBody>
          <a:bodyPr>
            <a:normAutofit fontScale="90000"/>
          </a:bodyPr>
          <a:lstStyle/>
          <a:p>
            <a:pPr algn="ctr" eaLnBrk="1" hangingPunct="1"/>
            <a:r>
              <a:rPr lang="en-US" b="1" dirty="0"/>
              <a:t>The End</a:t>
            </a:r>
            <a:br>
              <a:rPr lang="en-US" b="1" dirty="0"/>
            </a:br>
            <a:br>
              <a:rPr lang="en-US" dirty="0"/>
            </a:br>
            <a:r>
              <a:rPr lang="en-US" dirty="0"/>
              <a:t>Purpose </a:t>
            </a:r>
            <a:br>
              <a:rPr lang="en-US" dirty="0"/>
            </a:br>
            <a:r>
              <a:rPr lang="en-US" dirty="0"/>
              <a:t>&amp; </a:t>
            </a:r>
            <a:br>
              <a:rPr lang="en-US" dirty="0"/>
            </a:br>
            <a:r>
              <a:rPr lang="en-US" dirty="0"/>
              <a:t>Scope of the TRP </a:t>
            </a:r>
            <a:br>
              <a:rPr lang="en-US" dirty="0"/>
            </a:br>
            <a:br>
              <a:rPr lang="en-US" dirty="0"/>
            </a:br>
            <a:r>
              <a:rPr lang="en-US" dirty="0"/>
              <a:t>Tier I-1</a:t>
            </a:r>
            <a:endParaRPr lang="en-US" b="1" dirty="0"/>
          </a:p>
        </p:txBody>
      </p:sp>
      <p:pic>
        <p:nvPicPr>
          <p:cNvPr id="5" name="Picture 4" descr="Alaska1 030.jpg"/>
          <p:cNvPicPr>
            <a:picLocks noChangeAspect="1"/>
          </p:cNvPicPr>
          <p:nvPr/>
        </p:nvPicPr>
        <p:blipFill>
          <a:blip r:embed="rId3" cstate="print"/>
          <a:stretch>
            <a:fillRect/>
          </a:stretch>
        </p:blipFill>
        <p:spPr>
          <a:xfrm>
            <a:off x="7534656" y="0"/>
            <a:ext cx="4657344" cy="6858000"/>
          </a:xfrm>
          <a:prstGeom prst="rect">
            <a:avLst/>
          </a:prstGeom>
        </p:spPr>
      </p:pic>
    </p:spTree>
    <p:extLst>
      <p:ext uri="{BB962C8B-B14F-4D97-AF65-F5344CB8AC3E}">
        <p14:creationId xmlns:p14="http://schemas.microsoft.com/office/powerpoint/2010/main" val="272805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CA8FA4E6-122C-4BB4-966F-FB1B54F87036}" type="slidenum">
              <a:rPr lang="en-US" altLang="en-US" sz="1200">
                <a:solidFill>
                  <a:srgbClr val="000000"/>
                </a:solidFill>
                <a:latin typeface="Arial Black" panose="020B0A04020102020204" pitchFamily="34" charset="0"/>
              </a:rPr>
              <a:pPr>
                <a:spcBef>
                  <a:spcPct val="0"/>
                </a:spcBef>
                <a:buClrTx/>
                <a:buSzTx/>
                <a:buFontTx/>
                <a:buNone/>
              </a:pPr>
              <a:t>47</a:t>
            </a:fld>
            <a:endParaRPr lang="en-US" altLang="en-US" sz="1200">
              <a:solidFill>
                <a:srgbClr val="000000"/>
              </a:solidFill>
              <a:latin typeface="Arial Black" panose="020B0A04020102020204" pitchFamily="34" charset="0"/>
            </a:endParaRPr>
          </a:p>
        </p:txBody>
      </p:sp>
      <p:sp>
        <p:nvSpPr>
          <p:cNvPr id="21507" name="Rectangle 6"/>
          <p:cNvSpPr>
            <a:spLocks noGrp="1" noChangeArrowheads="1"/>
          </p:cNvSpPr>
          <p:nvPr>
            <p:ph type="title"/>
          </p:nvPr>
        </p:nvSpPr>
        <p:spPr>
          <a:xfrm>
            <a:off x="4200144" y="950976"/>
            <a:ext cx="7568184" cy="914400"/>
          </a:xfrm>
        </p:spPr>
        <p:txBody>
          <a:bodyPr>
            <a:normAutofit/>
          </a:bodyPr>
          <a:lstStyle/>
          <a:p>
            <a:pPr eaLnBrk="1" hangingPunct="1"/>
            <a:r>
              <a:rPr lang="en-US" altLang="en-US" dirty="0"/>
              <a:t>Background to the “Law”</a:t>
            </a:r>
          </a:p>
        </p:txBody>
      </p:sp>
      <p:sp>
        <p:nvSpPr>
          <p:cNvPr id="21508" name="Rectangle 7"/>
          <p:cNvSpPr>
            <a:spLocks noGrp="1" noChangeArrowheads="1"/>
          </p:cNvSpPr>
          <p:nvPr>
            <p:ph type="body" idx="1"/>
          </p:nvPr>
        </p:nvSpPr>
        <p:spPr/>
        <p:txBody>
          <a:bodyPr>
            <a:normAutofit lnSpcReduction="10000"/>
          </a:bodyPr>
          <a:lstStyle/>
          <a:p>
            <a:pPr>
              <a:buFont typeface="Wingdings" panose="05000000000000000000" pitchFamily="2" charset="2"/>
              <a:buNone/>
            </a:pPr>
            <a:r>
              <a:rPr lang="en-US" altLang="en-US" u="sng"/>
              <a:t>1965/1976: SWDA &amp; RCRA</a:t>
            </a:r>
            <a:endParaRPr lang="en-US" altLang="en-US"/>
          </a:p>
          <a:p>
            <a:pPr>
              <a:buFont typeface="Wingdings" panose="05000000000000000000" pitchFamily="2" charset="2"/>
              <a:buNone/>
            </a:pPr>
            <a:r>
              <a:rPr lang="en-US" altLang="en-US" sz="2400"/>
              <a:t>The Solid Waste Disposal Act (SWDA) became law on October 20, 1965. It was a broad attempt to address the solid waste problems confronting the nation. The decade following its passage revealed that the SWDA was not sufficiently structured to resolve the growing mountain of waste disposal issues facing the country. </a:t>
            </a:r>
          </a:p>
          <a:p>
            <a:pPr>
              <a:buFont typeface="Wingdings" panose="05000000000000000000" pitchFamily="2" charset="2"/>
              <a:buNone/>
            </a:pPr>
            <a:r>
              <a:rPr lang="en-US" altLang="en-US" sz="2400"/>
              <a:t>As a result, significant amendments were made to the act with the passage of the Resource Conservation and Recovery Act of 1976 (RCRA).</a:t>
            </a:r>
          </a:p>
          <a:p>
            <a:pPr eaLnBrk="1" hangingPunct="1">
              <a:buFont typeface="Wingdings" panose="05000000000000000000" pitchFamily="2" charset="2"/>
              <a:buNone/>
            </a:pPr>
            <a:endParaRPr lang="en-US" altLang="en-US"/>
          </a:p>
        </p:txBody>
      </p:sp>
    </p:spTree>
    <p:extLst>
      <p:ext uri="{BB962C8B-B14F-4D97-AF65-F5344CB8AC3E}">
        <p14:creationId xmlns:p14="http://schemas.microsoft.com/office/powerpoint/2010/main" val="174938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D0AF72CD-A84B-43DE-91E6-0A8EB7922804}" type="slidenum">
              <a:rPr lang="en-US" altLang="en-US" sz="1200">
                <a:solidFill>
                  <a:srgbClr val="000000"/>
                </a:solidFill>
                <a:latin typeface="Arial Black" panose="020B0A04020102020204" pitchFamily="34" charset="0"/>
              </a:rPr>
              <a:pPr>
                <a:spcBef>
                  <a:spcPct val="0"/>
                </a:spcBef>
                <a:buClrTx/>
                <a:buSzTx/>
                <a:buFontTx/>
                <a:buNone/>
              </a:pPr>
              <a:t>48</a:t>
            </a:fld>
            <a:endParaRPr lang="en-US" altLang="en-US" sz="1200">
              <a:solidFill>
                <a:srgbClr val="000000"/>
              </a:solidFill>
              <a:latin typeface="Arial Black" panose="020B0A04020102020204" pitchFamily="34" charset="0"/>
            </a:endParaRPr>
          </a:p>
        </p:txBody>
      </p:sp>
      <p:sp>
        <p:nvSpPr>
          <p:cNvPr id="22531" name="Rectangle 6"/>
          <p:cNvSpPr>
            <a:spLocks noGrp="1" noChangeArrowheads="1"/>
          </p:cNvSpPr>
          <p:nvPr>
            <p:ph type="title"/>
          </p:nvPr>
        </p:nvSpPr>
        <p:spPr>
          <a:xfrm>
            <a:off x="6157166" y="850392"/>
            <a:ext cx="6172200" cy="914400"/>
          </a:xfrm>
        </p:spPr>
        <p:txBody>
          <a:bodyPr/>
          <a:lstStyle/>
          <a:p>
            <a:pPr eaLnBrk="1" hangingPunct="1"/>
            <a:r>
              <a:rPr lang="en-US" altLang="en-US" dirty="0"/>
              <a:t>Background</a:t>
            </a:r>
          </a:p>
        </p:txBody>
      </p:sp>
      <p:sp>
        <p:nvSpPr>
          <p:cNvPr id="22532" name="Rectangle 7"/>
          <p:cNvSpPr>
            <a:spLocks noGrp="1" noChangeArrowheads="1"/>
          </p:cNvSpPr>
          <p:nvPr>
            <p:ph type="body" idx="1"/>
          </p:nvPr>
        </p:nvSpPr>
        <p:spPr/>
        <p:txBody>
          <a:bodyPr>
            <a:normAutofit fontScale="92500" lnSpcReduction="20000"/>
          </a:bodyPr>
          <a:lstStyle/>
          <a:p>
            <a:pPr>
              <a:buFont typeface="Wingdings" panose="05000000000000000000" pitchFamily="2" charset="2"/>
              <a:buNone/>
            </a:pPr>
            <a:r>
              <a:rPr lang="en-US" altLang="en-US" u="sng"/>
              <a:t>RCRA:</a:t>
            </a:r>
          </a:p>
          <a:p>
            <a:pPr>
              <a:buFont typeface="Wingdings" panose="05000000000000000000" pitchFamily="2" charset="2"/>
              <a:buNone/>
            </a:pPr>
            <a:r>
              <a:rPr lang="en-US" altLang="en-US" sz="2400"/>
              <a:t>EPA was charged with:</a:t>
            </a:r>
          </a:p>
          <a:p>
            <a:pPr>
              <a:buClrTx/>
              <a:buFont typeface="Wingdings" panose="05000000000000000000" pitchFamily="2" charset="2"/>
              <a:buChar char="ü"/>
            </a:pPr>
            <a:r>
              <a:rPr lang="en-US" altLang="en-US" sz="2400"/>
              <a:t>Developing the Subtitle C “cradle-to-grave” regulations of hazardous waste to include the storage, treatment, transport and disposal of hazardous wastes.</a:t>
            </a:r>
          </a:p>
          <a:p>
            <a:pPr>
              <a:buClrTx/>
              <a:buFont typeface="Wingdings" panose="05000000000000000000" pitchFamily="2" charset="2"/>
              <a:buChar char="ü"/>
            </a:pPr>
            <a:r>
              <a:rPr lang="en-US" altLang="en-US" sz="2400"/>
              <a:t>compliance and enforcement of hazardous waste regulations per Subtitle C;</a:t>
            </a:r>
          </a:p>
          <a:p>
            <a:pPr>
              <a:buClrTx/>
              <a:buFont typeface="Wingdings" panose="05000000000000000000" pitchFamily="2" charset="2"/>
              <a:buChar char="ü"/>
            </a:pPr>
            <a:endParaRPr lang="en-US" altLang="en-US" sz="2400"/>
          </a:p>
          <a:p>
            <a:pPr>
              <a:buClrTx/>
              <a:buFont typeface="Wingdings" panose="05000000000000000000" pitchFamily="2" charset="2"/>
              <a:buNone/>
            </a:pPr>
            <a:r>
              <a:rPr lang="en-US" altLang="en-US" sz="2400"/>
              <a:t>Regulation of </a:t>
            </a:r>
            <a:r>
              <a:rPr lang="en-US" altLang="en-US" sz="2400" u="sng"/>
              <a:t>solid waste</a:t>
            </a:r>
            <a:r>
              <a:rPr lang="en-US" altLang="en-US" sz="2400"/>
              <a:t> was largely delegated to the states per Subtitle D. </a:t>
            </a:r>
            <a:endParaRPr lang="en-US" altLang="en-US"/>
          </a:p>
        </p:txBody>
      </p:sp>
    </p:spTree>
    <p:extLst>
      <p:ext uri="{BB962C8B-B14F-4D97-AF65-F5344CB8AC3E}">
        <p14:creationId xmlns:p14="http://schemas.microsoft.com/office/powerpoint/2010/main" val="54524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B304D40B-10D7-4F7B-9883-7CB80292DE29}" type="slidenum">
              <a:rPr lang="en-US" altLang="en-US" sz="1200">
                <a:solidFill>
                  <a:srgbClr val="000000"/>
                </a:solidFill>
                <a:latin typeface="Arial Black" panose="020B0A04020102020204" pitchFamily="34" charset="0"/>
              </a:rPr>
              <a:pPr>
                <a:spcBef>
                  <a:spcPct val="0"/>
                </a:spcBef>
                <a:buClrTx/>
                <a:buSzTx/>
                <a:buFontTx/>
                <a:buNone/>
              </a:pPr>
              <a:t>49</a:t>
            </a:fld>
            <a:endParaRPr lang="en-US" altLang="en-US" sz="1200">
              <a:solidFill>
                <a:srgbClr val="000000"/>
              </a:solidFill>
              <a:latin typeface="Arial Black" panose="020B0A04020102020204" pitchFamily="34" charset="0"/>
            </a:endParaRPr>
          </a:p>
        </p:txBody>
      </p:sp>
      <p:sp>
        <p:nvSpPr>
          <p:cNvPr id="23555" name="Rectangle 6"/>
          <p:cNvSpPr>
            <a:spLocks noGrp="1" noChangeArrowheads="1"/>
          </p:cNvSpPr>
          <p:nvPr>
            <p:ph type="title"/>
          </p:nvPr>
        </p:nvSpPr>
        <p:spPr>
          <a:xfrm>
            <a:off x="6092952" y="1086973"/>
            <a:ext cx="6172200" cy="914400"/>
          </a:xfrm>
        </p:spPr>
        <p:txBody>
          <a:bodyPr/>
          <a:lstStyle/>
          <a:p>
            <a:pPr eaLnBrk="1" hangingPunct="1"/>
            <a:r>
              <a:rPr lang="en-US" altLang="en-US" dirty="0"/>
              <a:t>Background</a:t>
            </a:r>
          </a:p>
        </p:txBody>
      </p:sp>
      <p:sp>
        <p:nvSpPr>
          <p:cNvPr id="23556" name="Rectangle 7"/>
          <p:cNvSpPr>
            <a:spLocks noGrp="1" noChangeArrowheads="1"/>
          </p:cNvSpPr>
          <p:nvPr>
            <p:ph type="body" idx="1"/>
          </p:nvPr>
        </p:nvSpPr>
        <p:spPr>
          <a:xfrm>
            <a:off x="423878" y="1905001"/>
            <a:ext cx="10058400" cy="4229100"/>
          </a:xfrm>
        </p:spPr>
        <p:txBody>
          <a:bodyPr/>
          <a:lstStyle/>
          <a:p>
            <a:pPr>
              <a:buFont typeface="Wingdings" panose="05000000000000000000" pitchFamily="2" charset="2"/>
              <a:buNone/>
            </a:pPr>
            <a:r>
              <a:rPr lang="en-US" altLang="en-US" u="sng" dirty="0"/>
              <a:t>RCRA</a:t>
            </a:r>
          </a:p>
          <a:p>
            <a:pPr>
              <a:buFont typeface="Wingdings" panose="05000000000000000000" pitchFamily="2" charset="2"/>
              <a:buNone/>
            </a:pPr>
            <a:endParaRPr lang="en-US" altLang="en-US" sz="2400" dirty="0"/>
          </a:p>
          <a:p>
            <a:pPr>
              <a:buClrTx/>
              <a:buFont typeface="Wingdings" panose="05000000000000000000" pitchFamily="2" charset="2"/>
              <a:buChar char="Ø"/>
            </a:pPr>
            <a:r>
              <a:rPr lang="en-US" altLang="en-US" sz="2800" dirty="0"/>
              <a:t>States were eligible to seek authorization to implement Subtitle C in lieu of the EPA.</a:t>
            </a:r>
          </a:p>
          <a:p>
            <a:pPr>
              <a:buClrTx/>
              <a:buFont typeface="Wingdings" panose="05000000000000000000" pitchFamily="2" charset="2"/>
              <a:buChar char="Ø"/>
            </a:pPr>
            <a:endParaRPr lang="en-US" altLang="en-US" sz="2800" dirty="0"/>
          </a:p>
          <a:p>
            <a:pPr>
              <a:buClrTx/>
              <a:buFont typeface="Wingdings" panose="05000000000000000000" pitchFamily="2" charset="2"/>
              <a:buChar char="Ø"/>
            </a:pPr>
            <a:r>
              <a:rPr lang="en-US" altLang="en-US" sz="2800" dirty="0"/>
              <a:t>Tribes were defined as a “</a:t>
            </a:r>
            <a:r>
              <a:rPr lang="en-US" altLang="en-US" sz="2800" u="sng" dirty="0"/>
              <a:t>municipality</a:t>
            </a:r>
            <a:r>
              <a:rPr lang="en-US" altLang="en-US" sz="2800" dirty="0"/>
              <a:t>” under RCRA and are not eligible to seek such authorization.</a:t>
            </a:r>
          </a:p>
          <a:p>
            <a:pPr eaLnBrk="1" hangingPunct="1">
              <a:buFont typeface="Wingdings" panose="05000000000000000000" pitchFamily="2" charset="2"/>
              <a:buNone/>
            </a:pPr>
            <a:endParaRPr lang="en-US" altLang="en-US" sz="2800" dirty="0"/>
          </a:p>
        </p:txBody>
      </p:sp>
    </p:spTree>
    <p:extLst>
      <p:ext uri="{BB962C8B-B14F-4D97-AF65-F5344CB8AC3E}">
        <p14:creationId xmlns:p14="http://schemas.microsoft.com/office/powerpoint/2010/main" val="197211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5202936" y="2075688"/>
            <a:ext cx="6556248" cy="2432303"/>
          </a:xfrm>
        </p:spPr>
        <p:txBody>
          <a:bodyPr>
            <a:normAutofit/>
          </a:bodyPr>
          <a:lstStyle/>
          <a:p>
            <a:pPr eaLnBrk="1" hangingPunct="1"/>
            <a:r>
              <a:rPr lang="en-US" altLang="en-US" b="1" dirty="0"/>
              <a:t>Purpose &amp; Scope of the TRP</a:t>
            </a:r>
            <a:endParaRPr lang="en-US" altLang="en-US" sz="4400" b="1" dirty="0"/>
          </a:p>
        </p:txBody>
      </p:sp>
      <p:sp>
        <p:nvSpPr>
          <p:cNvPr id="10243" name="Rectangle 5"/>
          <p:cNvSpPr>
            <a:spLocks noGrp="1" noChangeArrowheads="1"/>
          </p:cNvSpPr>
          <p:nvPr>
            <p:ph type="subTitle" idx="1"/>
          </p:nvPr>
        </p:nvSpPr>
        <p:spPr>
          <a:xfrm>
            <a:off x="2691384" y="954532"/>
            <a:ext cx="5501640" cy="1697228"/>
          </a:xfrm>
        </p:spPr>
        <p:txBody>
          <a:bodyPr>
            <a:noAutofit/>
          </a:bodyPr>
          <a:lstStyle/>
          <a:p>
            <a:r>
              <a:rPr lang="en-US" altLang="en-US" sz="3200" b="1" dirty="0"/>
              <a:t>CERCLA 128(a):</a:t>
            </a:r>
          </a:p>
          <a:p>
            <a:r>
              <a:rPr lang="en-US" altLang="en-US" sz="3200" b="1" dirty="0"/>
              <a:t>Tribal Response Program</a:t>
            </a:r>
            <a:r>
              <a:rPr lang="en-US" altLang="en-US" sz="2800" b="1" dirty="0"/>
              <a:t> </a:t>
            </a:r>
          </a:p>
          <a:p>
            <a:r>
              <a:rPr lang="en-US" altLang="en-US" sz="2800" b="1" dirty="0"/>
              <a:t>(TRP)</a:t>
            </a:r>
          </a:p>
          <a:p>
            <a:pPr eaLnBrk="1" hangingPunct="1"/>
            <a:endParaRPr lang="en-US" altLang="en-US" sz="2800" b="1" dirty="0"/>
          </a:p>
        </p:txBody>
      </p:sp>
      <p:sp>
        <p:nvSpPr>
          <p:cNvPr id="2" name="TextBox 1"/>
          <p:cNvSpPr txBox="1"/>
          <p:nvPr/>
        </p:nvSpPr>
        <p:spPr>
          <a:xfrm>
            <a:off x="2691384" y="5888736"/>
            <a:ext cx="3922869" cy="1200329"/>
          </a:xfrm>
          <a:prstGeom prst="rect">
            <a:avLst/>
          </a:prstGeom>
          <a:noFill/>
        </p:spPr>
        <p:txBody>
          <a:bodyPr wrap="none" rtlCol="0">
            <a:spAutoFit/>
          </a:bodyPr>
          <a:lstStyle/>
          <a:p>
            <a:r>
              <a:rPr lang="en-US" altLang="en-US" sz="3600" b="1" dirty="0">
                <a:solidFill>
                  <a:schemeClr val="bg1"/>
                </a:solidFill>
              </a:rPr>
              <a:t>Tier I: Module 1</a:t>
            </a:r>
            <a:br>
              <a:rPr lang="en-US" altLang="en-US" sz="3600" b="1"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427480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3388867E-AB61-4BE1-ADF2-987BFBBD0EF2}" type="slidenum">
              <a:rPr lang="en-US" altLang="en-US" sz="1200">
                <a:solidFill>
                  <a:srgbClr val="000000"/>
                </a:solidFill>
                <a:latin typeface="Arial Black" panose="020B0A04020102020204" pitchFamily="34" charset="0"/>
              </a:rPr>
              <a:pPr>
                <a:spcBef>
                  <a:spcPct val="0"/>
                </a:spcBef>
                <a:buClrTx/>
                <a:buSzTx/>
                <a:buFontTx/>
                <a:buNone/>
              </a:pPr>
              <a:t>50</a:t>
            </a:fld>
            <a:endParaRPr lang="en-US" altLang="en-US" sz="1200">
              <a:solidFill>
                <a:srgbClr val="000000"/>
              </a:solidFill>
              <a:latin typeface="Arial Black" panose="020B0A04020102020204" pitchFamily="34" charset="0"/>
            </a:endParaRPr>
          </a:p>
        </p:txBody>
      </p:sp>
      <p:sp>
        <p:nvSpPr>
          <p:cNvPr id="24579" name="Rectangle 6"/>
          <p:cNvSpPr>
            <a:spLocks noGrp="1" noChangeArrowheads="1"/>
          </p:cNvSpPr>
          <p:nvPr>
            <p:ph type="title"/>
          </p:nvPr>
        </p:nvSpPr>
        <p:spPr>
          <a:xfrm>
            <a:off x="7092902" y="777240"/>
            <a:ext cx="4093464" cy="914400"/>
          </a:xfrm>
        </p:spPr>
        <p:txBody>
          <a:bodyPr/>
          <a:lstStyle/>
          <a:p>
            <a:pPr eaLnBrk="1" hangingPunct="1"/>
            <a:r>
              <a:rPr lang="en-US" altLang="en-US" dirty="0"/>
              <a:t>Background</a:t>
            </a:r>
          </a:p>
        </p:txBody>
      </p:sp>
      <p:sp>
        <p:nvSpPr>
          <p:cNvPr id="24580" name="Rectangle 7"/>
          <p:cNvSpPr>
            <a:spLocks noGrp="1" noChangeArrowheads="1"/>
          </p:cNvSpPr>
          <p:nvPr>
            <p:ph type="body" idx="1"/>
          </p:nvPr>
        </p:nvSpPr>
        <p:spPr>
          <a:xfrm>
            <a:off x="213566" y="1954214"/>
            <a:ext cx="6946186" cy="4229100"/>
          </a:xfrm>
        </p:spPr>
        <p:txBody>
          <a:bodyPr/>
          <a:lstStyle/>
          <a:p>
            <a:pPr>
              <a:buFont typeface="Wingdings" panose="05000000000000000000" pitchFamily="2" charset="2"/>
              <a:buNone/>
            </a:pPr>
            <a:r>
              <a:rPr lang="en-US" altLang="en-US" u="sng" dirty="0"/>
              <a:t>1980: CERCLA </a:t>
            </a:r>
            <a:r>
              <a:rPr lang="en-US" altLang="en-US" dirty="0"/>
              <a:t> (Superfund)</a:t>
            </a:r>
          </a:p>
          <a:p>
            <a:pPr>
              <a:buFont typeface="Wingdings" panose="05000000000000000000" pitchFamily="2" charset="2"/>
              <a:buNone/>
            </a:pPr>
            <a:r>
              <a:rPr lang="en-US" altLang="en-US" sz="2400" dirty="0"/>
              <a:t>The U.S. Congress responded to the Love Canal in Buffalo, NY and other abandoned hazardous waste  sites by enacting CERCLA, commonly referred to as “Superfund”. </a:t>
            </a:r>
          </a:p>
          <a:p>
            <a:pPr eaLnBrk="1" hangingPunct="1">
              <a:buFont typeface="Wingdings" panose="05000000000000000000" pitchFamily="2" charset="2"/>
              <a:buNone/>
            </a:pPr>
            <a:endParaRPr lang="en-US" altLang="en-US" sz="2400" dirty="0"/>
          </a:p>
        </p:txBody>
      </p:sp>
      <p:pic>
        <p:nvPicPr>
          <p:cNvPr id="24582" name="Picture 5" descr="love-canal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7888" y="1954214"/>
            <a:ext cx="4682464" cy="362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02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EEC20250-190C-442F-BA5C-E7CA41E95F4F}" type="slidenum">
              <a:rPr lang="en-US" altLang="en-US" sz="1200">
                <a:solidFill>
                  <a:srgbClr val="000000"/>
                </a:solidFill>
                <a:latin typeface="Arial Black" panose="020B0A04020102020204" pitchFamily="34" charset="0"/>
              </a:rPr>
              <a:pPr>
                <a:spcBef>
                  <a:spcPct val="0"/>
                </a:spcBef>
                <a:buClrTx/>
                <a:buSzTx/>
                <a:buFontTx/>
                <a:buNone/>
              </a:pPr>
              <a:t>51</a:t>
            </a:fld>
            <a:endParaRPr lang="en-US" altLang="en-US" sz="1200">
              <a:solidFill>
                <a:srgbClr val="000000"/>
              </a:solidFill>
              <a:latin typeface="Arial Black" panose="020B0A04020102020204" pitchFamily="34" charset="0"/>
            </a:endParaRPr>
          </a:p>
        </p:txBody>
      </p:sp>
      <p:sp>
        <p:nvSpPr>
          <p:cNvPr id="25603" name="Rectangle 6"/>
          <p:cNvSpPr>
            <a:spLocks noGrp="1" noChangeArrowheads="1"/>
          </p:cNvSpPr>
          <p:nvPr>
            <p:ph type="title"/>
          </p:nvPr>
        </p:nvSpPr>
        <p:spPr>
          <a:xfrm>
            <a:off x="7144512" y="786384"/>
            <a:ext cx="3874008" cy="914400"/>
          </a:xfrm>
        </p:spPr>
        <p:txBody>
          <a:bodyPr/>
          <a:lstStyle/>
          <a:p>
            <a:pPr eaLnBrk="1" hangingPunct="1"/>
            <a:r>
              <a:rPr lang="en-US" altLang="en-US" dirty="0"/>
              <a:t>Background</a:t>
            </a:r>
          </a:p>
        </p:txBody>
      </p:sp>
      <p:sp>
        <p:nvSpPr>
          <p:cNvPr id="25604" name="Rectangle 7"/>
          <p:cNvSpPr>
            <a:spLocks noGrp="1" noChangeArrowheads="1"/>
          </p:cNvSpPr>
          <p:nvPr>
            <p:ph type="body" idx="1"/>
          </p:nvPr>
        </p:nvSpPr>
        <p:spPr/>
        <p:txBody>
          <a:bodyPr/>
          <a:lstStyle/>
          <a:p>
            <a:pPr eaLnBrk="1" hangingPunct="1">
              <a:buFont typeface="Wingdings" panose="05000000000000000000" pitchFamily="2" charset="2"/>
              <a:buNone/>
            </a:pPr>
            <a:r>
              <a:rPr lang="en-US" altLang="en-US" u="sng"/>
              <a:t>1980: CERCLA </a:t>
            </a:r>
            <a:r>
              <a:rPr lang="en-US" altLang="en-US"/>
              <a:t> (Superfund)</a:t>
            </a:r>
          </a:p>
          <a:p>
            <a:pPr eaLnBrk="1" hangingPunct="1">
              <a:buClrTx/>
              <a:buFont typeface="Wingdings" panose="05000000000000000000" pitchFamily="2" charset="2"/>
              <a:buChar char="Ø"/>
            </a:pPr>
            <a:r>
              <a:rPr lang="en-US" altLang="en-US" sz="2400"/>
              <a:t>CERCLA was intended to clean up the nation’s worst sites and identify responsible parties to bear the cost of cleanups. </a:t>
            </a:r>
          </a:p>
          <a:p>
            <a:pPr eaLnBrk="1" hangingPunct="1">
              <a:buClrTx/>
              <a:buFont typeface="Wingdings" panose="05000000000000000000" pitchFamily="2" charset="2"/>
              <a:buChar char="Ø"/>
            </a:pPr>
            <a:r>
              <a:rPr lang="en-US" altLang="en-US" sz="2400"/>
              <a:t>A tax on chemicals was established to create the funding to conduct the assessments and cleanups which is the source of the term “Superfund”.</a:t>
            </a:r>
          </a:p>
          <a:p>
            <a:pPr eaLnBrk="1" hangingPunct="1">
              <a:buClrTx/>
              <a:buFont typeface="Wingdings" panose="05000000000000000000" pitchFamily="2" charset="2"/>
              <a:buChar char="Ø"/>
            </a:pPr>
            <a:r>
              <a:rPr lang="en-US" altLang="en-US" sz="2400"/>
              <a:t>To implement this program the EPA developed the National Contingency Plan (NCP), promulgated as 40 CFR Part 300.</a:t>
            </a:r>
          </a:p>
        </p:txBody>
      </p:sp>
    </p:spTree>
    <p:extLst>
      <p:ext uri="{BB962C8B-B14F-4D97-AF65-F5344CB8AC3E}">
        <p14:creationId xmlns:p14="http://schemas.microsoft.com/office/powerpoint/2010/main" val="164729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1B2B8E92-FB5A-4322-A521-205C753DCB77}" type="slidenum">
              <a:rPr lang="en-US" altLang="en-US" sz="1200">
                <a:solidFill>
                  <a:srgbClr val="000000"/>
                </a:solidFill>
                <a:latin typeface="Arial Black" panose="020B0A04020102020204" pitchFamily="34" charset="0"/>
              </a:rPr>
              <a:pPr>
                <a:spcBef>
                  <a:spcPct val="0"/>
                </a:spcBef>
                <a:buClrTx/>
                <a:buSzTx/>
                <a:buFontTx/>
                <a:buNone/>
              </a:pPr>
              <a:t>52</a:t>
            </a:fld>
            <a:endParaRPr lang="en-US" altLang="en-US" sz="1200">
              <a:solidFill>
                <a:srgbClr val="000000"/>
              </a:solidFill>
              <a:latin typeface="Arial Black" panose="020B0A04020102020204" pitchFamily="34" charset="0"/>
            </a:endParaRPr>
          </a:p>
        </p:txBody>
      </p:sp>
      <p:sp>
        <p:nvSpPr>
          <p:cNvPr id="26627" name="Rectangle 6"/>
          <p:cNvSpPr>
            <a:spLocks noGrp="1" noChangeArrowheads="1"/>
          </p:cNvSpPr>
          <p:nvPr>
            <p:ph type="title"/>
          </p:nvPr>
        </p:nvSpPr>
        <p:spPr>
          <a:xfrm>
            <a:off x="7117080" y="704088"/>
            <a:ext cx="3755136" cy="914400"/>
          </a:xfrm>
        </p:spPr>
        <p:txBody>
          <a:bodyPr/>
          <a:lstStyle/>
          <a:p>
            <a:pPr eaLnBrk="1" hangingPunct="1"/>
            <a:r>
              <a:rPr lang="en-US" altLang="en-US" dirty="0"/>
              <a:t>Background</a:t>
            </a:r>
          </a:p>
        </p:txBody>
      </p:sp>
      <p:sp>
        <p:nvSpPr>
          <p:cNvPr id="26628" name="Rectangle 7"/>
          <p:cNvSpPr>
            <a:spLocks noGrp="1" noChangeArrowheads="1"/>
          </p:cNvSpPr>
          <p:nvPr>
            <p:ph type="body" idx="1"/>
          </p:nvPr>
        </p:nvSpPr>
        <p:spPr/>
        <p:txBody>
          <a:bodyPr/>
          <a:lstStyle/>
          <a:p>
            <a:pPr eaLnBrk="1" hangingPunct="1">
              <a:buFont typeface="Wingdings" panose="05000000000000000000" pitchFamily="2" charset="2"/>
              <a:buNone/>
            </a:pPr>
            <a:r>
              <a:rPr lang="en-US" altLang="en-US" u="sng"/>
              <a:t>1980: CERCLA </a:t>
            </a:r>
            <a:r>
              <a:rPr lang="en-US" altLang="en-US"/>
              <a:t> (Superfund)</a:t>
            </a:r>
          </a:p>
          <a:p>
            <a:pPr eaLnBrk="1" hangingPunct="1">
              <a:buFont typeface="Wingdings" panose="05000000000000000000" pitchFamily="2" charset="2"/>
              <a:buNone/>
            </a:pPr>
            <a:r>
              <a:rPr lang="en-US" altLang="en-US" sz="2400"/>
              <a:t>The NCP included a process to assess and rank sites that should be listed on the National Priority List (NPL) of the “worst hazardous waste sites” and a process to remediate those sites and recover the costs to replenish the “Superfund”.</a:t>
            </a:r>
          </a:p>
          <a:p>
            <a:pPr eaLnBrk="1" hangingPunct="1"/>
            <a:endParaRPr lang="en-US" altLang="en-US" sz="2400"/>
          </a:p>
          <a:p>
            <a:pPr eaLnBrk="1" hangingPunct="1"/>
            <a:endParaRPr lang="en-US" altLang="en-US" sz="2400"/>
          </a:p>
        </p:txBody>
      </p:sp>
    </p:spTree>
    <p:extLst>
      <p:ext uri="{BB962C8B-B14F-4D97-AF65-F5344CB8AC3E}">
        <p14:creationId xmlns:p14="http://schemas.microsoft.com/office/powerpoint/2010/main" val="260296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77716563-D230-47F5-95BB-48EC7120E5EC}" type="slidenum">
              <a:rPr lang="en-US" altLang="en-US" sz="1200">
                <a:solidFill>
                  <a:srgbClr val="000000"/>
                </a:solidFill>
                <a:latin typeface="Arial Black" panose="020B0A04020102020204" pitchFamily="34" charset="0"/>
              </a:rPr>
              <a:pPr>
                <a:spcBef>
                  <a:spcPct val="0"/>
                </a:spcBef>
                <a:buClrTx/>
                <a:buSzTx/>
                <a:buFontTx/>
                <a:buNone/>
              </a:pPr>
              <a:t>53</a:t>
            </a:fld>
            <a:endParaRPr lang="en-US" altLang="en-US" sz="1200">
              <a:solidFill>
                <a:srgbClr val="000000"/>
              </a:solidFill>
              <a:latin typeface="Arial Black" panose="020B0A04020102020204" pitchFamily="34" charset="0"/>
            </a:endParaRPr>
          </a:p>
        </p:txBody>
      </p:sp>
      <p:sp>
        <p:nvSpPr>
          <p:cNvPr id="27651" name="Rectangle 6"/>
          <p:cNvSpPr>
            <a:spLocks noGrp="1" noChangeArrowheads="1"/>
          </p:cNvSpPr>
          <p:nvPr>
            <p:ph type="title"/>
          </p:nvPr>
        </p:nvSpPr>
        <p:spPr>
          <a:xfrm>
            <a:off x="7327392" y="722376"/>
            <a:ext cx="4056888" cy="914400"/>
          </a:xfrm>
        </p:spPr>
        <p:txBody>
          <a:bodyPr/>
          <a:lstStyle/>
          <a:p>
            <a:pPr eaLnBrk="1" hangingPunct="1"/>
            <a:r>
              <a:rPr lang="en-US" altLang="en-US" dirty="0"/>
              <a:t>Background</a:t>
            </a:r>
          </a:p>
        </p:txBody>
      </p:sp>
      <p:sp>
        <p:nvSpPr>
          <p:cNvPr id="27652" name="Rectangle 7"/>
          <p:cNvSpPr>
            <a:spLocks noGrp="1" noChangeArrowheads="1"/>
          </p:cNvSpPr>
          <p:nvPr>
            <p:ph type="body" idx="1"/>
          </p:nvPr>
        </p:nvSpPr>
        <p:spPr/>
        <p:txBody>
          <a:bodyPr>
            <a:normAutofit lnSpcReduction="10000"/>
          </a:bodyPr>
          <a:lstStyle/>
          <a:p>
            <a:pPr>
              <a:buFont typeface="Wingdings" panose="05000000000000000000" pitchFamily="2" charset="2"/>
              <a:buNone/>
            </a:pPr>
            <a:r>
              <a:rPr lang="en-US" altLang="en-US" u="sng"/>
              <a:t>1980: RCRA Regulations</a:t>
            </a:r>
          </a:p>
          <a:p>
            <a:pPr>
              <a:buFont typeface="Wingdings" panose="05000000000000000000" pitchFamily="2" charset="2"/>
              <a:buNone/>
            </a:pPr>
            <a:r>
              <a:rPr lang="en-US" altLang="en-US" sz="2400"/>
              <a:t>The first U.S. EPA regulations of hazardous wastes were published on May 19, 1980. This started the “cradle-to-grave” regulation of hazardous waste to include the storage, treatment, transport and disposal of hazardous wastes.  </a:t>
            </a:r>
          </a:p>
          <a:p>
            <a:pPr>
              <a:buFont typeface="Wingdings" panose="05000000000000000000" pitchFamily="2" charset="2"/>
              <a:buNone/>
            </a:pPr>
            <a:r>
              <a:rPr lang="en-US" altLang="en-US" sz="2400"/>
              <a:t>EPA was charged with compliance and enforcement of hazardous waste regulations per Subtitle C;</a:t>
            </a:r>
          </a:p>
          <a:p>
            <a:pPr>
              <a:buFont typeface="Wingdings" panose="05000000000000000000" pitchFamily="2" charset="2"/>
              <a:buNone/>
            </a:pPr>
            <a:r>
              <a:rPr lang="en-US" altLang="en-US" sz="2400"/>
              <a:t>Regulation of solid waste was largely delegated to the states per Subtitle D. </a:t>
            </a:r>
            <a:endParaRPr lang="en-US" altLang="en-US"/>
          </a:p>
        </p:txBody>
      </p:sp>
    </p:spTree>
    <p:extLst>
      <p:ext uri="{BB962C8B-B14F-4D97-AF65-F5344CB8AC3E}">
        <p14:creationId xmlns:p14="http://schemas.microsoft.com/office/powerpoint/2010/main" val="275167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xfrm>
            <a:off x="287973" y="6486145"/>
            <a:ext cx="762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AE8B0A9B-1FD3-461E-898F-9DE3FEB45B32}" type="slidenum">
              <a:rPr lang="en-US" altLang="en-US" sz="1200">
                <a:solidFill>
                  <a:srgbClr val="000000"/>
                </a:solidFill>
                <a:latin typeface="Arial Black" panose="020B0A04020102020204" pitchFamily="34" charset="0"/>
              </a:rPr>
              <a:pPr>
                <a:spcBef>
                  <a:spcPct val="0"/>
                </a:spcBef>
                <a:buClrTx/>
                <a:buSzTx/>
                <a:buFontTx/>
                <a:buNone/>
              </a:pPr>
              <a:t>54</a:t>
            </a:fld>
            <a:endParaRPr lang="en-US" altLang="en-US" sz="1200" dirty="0">
              <a:solidFill>
                <a:srgbClr val="000000"/>
              </a:solidFill>
              <a:latin typeface="Arial Black" panose="020B0A04020102020204" pitchFamily="34" charset="0"/>
            </a:endParaRPr>
          </a:p>
        </p:txBody>
      </p:sp>
      <p:sp>
        <p:nvSpPr>
          <p:cNvPr id="28675" name="Rectangle 6"/>
          <p:cNvSpPr>
            <a:spLocks noGrp="1" noChangeArrowheads="1"/>
          </p:cNvSpPr>
          <p:nvPr>
            <p:ph type="title"/>
          </p:nvPr>
        </p:nvSpPr>
        <p:spPr>
          <a:xfrm>
            <a:off x="7080504" y="649224"/>
            <a:ext cx="4248912" cy="914400"/>
          </a:xfrm>
        </p:spPr>
        <p:txBody>
          <a:bodyPr/>
          <a:lstStyle/>
          <a:p>
            <a:pPr eaLnBrk="1" hangingPunct="1"/>
            <a:r>
              <a:rPr lang="en-US" altLang="en-US" dirty="0"/>
              <a:t>Background</a:t>
            </a:r>
          </a:p>
        </p:txBody>
      </p:sp>
      <p:sp>
        <p:nvSpPr>
          <p:cNvPr id="28676" name="Rectangle 7"/>
          <p:cNvSpPr>
            <a:spLocks noGrp="1" noChangeArrowheads="1"/>
          </p:cNvSpPr>
          <p:nvPr>
            <p:ph type="body" idx="1"/>
          </p:nvPr>
        </p:nvSpPr>
        <p:spPr>
          <a:xfrm>
            <a:off x="420624" y="1865376"/>
            <a:ext cx="10765742" cy="4374061"/>
          </a:xfrm>
        </p:spPr>
        <p:txBody>
          <a:bodyPr>
            <a:normAutofit lnSpcReduction="10000"/>
          </a:bodyPr>
          <a:lstStyle/>
          <a:p>
            <a:pPr>
              <a:buFont typeface="Wingdings" panose="05000000000000000000" pitchFamily="2" charset="2"/>
              <a:buNone/>
            </a:pPr>
            <a:r>
              <a:rPr lang="en-US" altLang="en-US" u="sng" dirty="0"/>
              <a:t>1995: Beginning of “Brownfields”</a:t>
            </a:r>
            <a:endParaRPr lang="en-US" altLang="en-US" dirty="0"/>
          </a:p>
          <a:p>
            <a:pPr>
              <a:buFont typeface="Wingdings" panose="05000000000000000000" pitchFamily="2" charset="2"/>
              <a:buNone/>
            </a:pPr>
            <a:r>
              <a:rPr lang="en-US" altLang="en-US" sz="2400" dirty="0"/>
              <a:t>An adverse impact of the Superfund Program and it’s cost recovery program to pursue “responsible parties” for the costs of assessing and cleaning up the NPL sites was the avoidance of potentially contaminated sites by developers, real estate agents, lenders and insurance companies. This problem lead to some properties becoming known as a “</a:t>
            </a:r>
            <a:r>
              <a:rPr lang="en-US" altLang="en-US" sz="2400" dirty="0">
                <a:solidFill>
                  <a:srgbClr val="9E7800"/>
                </a:solidFill>
              </a:rPr>
              <a:t>brownfield</a:t>
            </a:r>
            <a:r>
              <a:rPr lang="en-US" altLang="en-US" sz="2400" dirty="0"/>
              <a:t>”, which is the opposite of a “</a:t>
            </a:r>
            <a:r>
              <a:rPr lang="en-US" altLang="en-US" sz="2400" dirty="0">
                <a:solidFill>
                  <a:srgbClr val="00B050"/>
                </a:solidFill>
              </a:rPr>
              <a:t>greenfield</a:t>
            </a:r>
            <a:r>
              <a:rPr lang="en-US" altLang="en-US" sz="2400" dirty="0"/>
              <a:t>”. </a:t>
            </a:r>
          </a:p>
          <a:p>
            <a:pPr>
              <a:buFont typeface="Wingdings" panose="05000000000000000000" pitchFamily="2" charset="2"/>
              <a:buNone/>
            </a:pPr>
            <a:r>
              <a:rPr lang="en-US" altLang="en-US" sz="2400" dirty="0">
                <a:solidFill>
                  <a:schemeClr val="tx2"/>
                </a:solidFill>
              </a:rPr>
              <a:t>(A greenfield is a general real estate term for undisturbed property with no potential contamination issues).  </a:t>
            </a:r>
            <a:endParaRPr lang="en-US" altLang="en-US" dirty="0">
              <a:solidFill>
                <a:schemeClr val="tx2"/>
              </a:solidFill>
            </a:endParaRPr>
          </a:p>
        </p:txBody>
      </p:sp>
    </p:spTree>
    <p:extLst>
      <p:ext uri="{BB962C8B-B14F-4D97-AF65-F5344CB8AC3E}">
        <p14:creationId xmlns:p14="http://schemas.microsoft.com/office/powerpoint/2010/main" val="296814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3A196AC5-80D5-45A5-97AA-2C0AE620F7DF}" type="slidenum">
              <a:rPr lang="en-US" altLang="en-US" sz="1200">
                <a:solidFill>
                  <a:srgbClr val="000000"/>
                </a:solidFill>
                <a:latin typeface="Arial Black" panose="020B0A04020102020204" pitchFamily="34" charset="0"/>
              </a:rPr>
              <a:pPr>
                <a:spcBef>
                  <a:spcPct val="0"/>
                </a:spcBef>
                <a:buClrTx/>
                <a:buSzTx/>
                <a:buFontTx/>
                <a:buNone/>
              </a:pPr>
              <a:t>55</a:t>
            </a:fld>
            <a:endParaRPr lang="en-US" altLang="en-US" sz="1200">
              <a:solidFill>
                <a:srgbClr val="000000"/>
              </a:solidFill>
              <a:latin typeface="Arial Black" panose="020B0A04020102020204" pitchFamily="34" charset="0"/>
            </a:endParaRPr>
          </a:p>
        </p:txBody>
      </p:sp>
      <p:sp>
        <p:nvSpPr>
          <p:cNvPr id="29699" name="Rectangle 6"/>
          <p:cNvSpPr>
            <a:spLocks noGrp="1" noChangeArrowheads="1"/>
          </p:cNvSpPr>
          <p:nvPr>
            <p:ph type="title"/>
          </p:nvPr>
        </p:nvSpPr>
        <p:spPr>
          <a:xfrm>
            <a:off x="7071360" y="594360"/>
            <a:ext cx="3919728" cy="914400"/>
          </a:xfrm>
        </p:spPr>
        <p:txBody>
          <a:bodyPr/>
          <a:lstStyle/>
          <a:p>
            <a:pPr eaLnBrk="1" hangingPunct="1"/>
            <a:r>
              <a:rPr lang="en-US" altLang="en-US" dirty="0"/>
              <a:t>Background</a:t>
            </a:r>
          </a:p>
        </p:txBody>
      </p:sp>
      <p:sp>
        <p:nvSpPr>
          <p:cNvPr id="29700" name="Rectangle 7"/>
          <p:cNvSpPr>
            <a:spLocks noGrp="1" noChangeArrowheads="1"/>
          </p:cNvSpPr>
          <p:nvPr>
            <p:ph type="body" idx="1"/>
          </p:nvPr>
        </p:nvSpPr>
        <p:spPr>
          <a:xfrm>
            <a:off x="320040" y="1828801"/>
            <a:ext cx="9686544" cy="4419600"/>
          </a:xfrm>
        </p:spPr>
        <p:txBody>
          <a:bodyPr/>
          <a:lstStyle/>
          <a:p>
            <a:pPr>
              <a:buFont typeface="Wingdings" panose="05000000000000000000" pitchFamily="2" charset="2"/>
              <a:buNone/>
            </a:pPr>
            <a:r>
              <a:rPr lang="en-US" altLang="en-US" u="sng" dirty="0"/>
              <a:t>1995: Beginning of “Brownfields”</a:t>
            </a:r>
            <a:endParaRPr lang="en-US" altLang="en-US" dirty="0"/>
          </a:p>
          <a:p>
            <a:pPr>
              <a:buFont typeface="Wingdings" panose="05000000000000000000" pitchFamily="2" charset="2"/>
              <a:buNone/>
            </a:pPr>
            <a:r>
              <a:rPr lang="en-US" altLang="en-US" sz="2400" dirty="0"/>
              <a:t>In response to this problem the U.S. EPA administratively created the “brownfield pilot grant” program in 1995 to provide additional incentives for brownfields redevelopment. The purpose of these grants was to investigate property for potential contamination to facilitate its cleanup and reuse. </a:t>
            </a:r>
          </a:p>
          <a:p>
            <a:pPr>
              <a:buFont typeface="Wingdings" panose="05000000000000000000" pitchFamily="2" charset="2"/>
              <a:buNone/>
            </a:pPr>
            <a:endParaRPr lang="en-US" altLang="en-US" sz="2400" dirty="0"/>
          </a:p>
          <a:p>
            <a:pPr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38099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43A81DB7-9A1C-4D84-BBC3-CEC3F325EA43}" type="slidenum">
              <a:rPr lang="en-US" altLang="en-US" sz="1200">
                <a:solidFill>
                  <a:srgbClr val="000000"/>
                </a:solidFill>
                <a:latin typeface="Arial Black" panose="020B0A04020102020204" pitchFamily="34" charset="0"/>
              </a:rPr>
              <a:pPr>
                <a:spcBef>
                  <a:spcPct val="0"/>
                </a:spcBef>
                <a:buClrTx/>
                <a:buSzTx/>
                <a:buFontTx/>
                <a:buNone/>
              </a:pPr>
              <a:t>56</a:t>
            </a:fld>
            <a:endParaRPr lang="en-US" altLang="en-US" sz="1200">
              <a:solidFill>
                <a:srgbClr val="000000"/>
              </a:solidFill>
              <a:latin typeface="Arial Black" panose="020B0A04020102020204" pitchFamily="34" charset="0"/>
            </a:endParaRPr>
          </a:p>
        </p:txBody>
      </p:sp>
      <p:sp>
        <p:nvSpPr>
          <p:cNvPr id="30723" name="Rectangle 6"/>
          <p:cNvSpPr>
            <a:spLocks noGrp="1" noChangeArrowheads="1"/>
          </p:cNvSpPr>
          <p:nvPr>
            <p:ph type="title"/>
          </p:nvPr>
        </p:nvSpPr>
        <p:spPr>
          <a:xfrm>
            <a:off x="7080504" y="658368"/>
            <a:ext cx="3874008" cy="914400"/>
          </a:xfrm>
        </p:spPr>
        <p:txBody>
          <a:bodyPr/>
          <a:lstStyle/>
          <a:p>
            <a:pPr eaLnBrk="1" hangingPunct="1"/>
            <a:r>
              <a:rPr lang="en-US" altLang="en-US" dirty="0"/>
              <a:t>Background</a:t>
            </a:r>
          </a:p>
        </p:txBody>
      </p:sp>
      <p:sp>
        <p:nvSpPr>
          <p:cNvPr id="30724" name="Rectangle 7"/>
          <p:cNvSpPr>
            <a:spLocks noGrp="1" noChangeArrowheads="1"/>
          </p:cNvSpPr>
          <p:nvPr>
            <p:ph type="body" idx="1"/>
          </p:nvPr>
        </p:nvSpPr>
        <p:spPr>
          <a:xfrm>
            <a:off x="295862" y="2019301"/>
            <a:ext cx="11298730" cy="4229100"/>
          </a:xfrm>
        </p:spPr>
        <p:txBody>
          <a:bodyPr>
            <a:normAutofit/>
          </a:bodyPr>
          <a:lstStyle/>
          <a:p>
            <a:pPr>
              <a:buFont typeface="Wingdings" panose="05000000000000000000" pitchFamily="2" charset="2"/>
              <a:buNone/>
            </a:pPr>
            <a:r>
              <a:rPr lang="en-US" altLang="en-US" u="sng" dirty="0"/>
              <a:t>1997: Brownfield Cleanups and TBAs</a:t>
            </a:r>
            <a:endParaRPr lang="en-US" altLang="en-US" dirty="0"/>
          </a:p>
          <a:p>
            <a:pPr>
              <a:buFont typeface="Wingdings" panose="05000000000000000000" pitchFamily="2" charset="2"/>
              <a:buNone/>
            </a:pPr>
            <a:r>
              <a:rPr lang="en-US" altLang="en-US" sz="2400" dirty="0"/>
              <a:t>EPA began providing grants to state and local governments to establish revolving loan funds to fund site cleanup. </a:t>
            </a:r>
          </a:p>
          <a:p>
            <a:pPr>
              <a:buFont typeface="Wingdings" panose="05000000000000000000" pitchFamily="2" charset="2"/>
              <a:buNone/>
            </a:pPr>
            <a:r>
              <a:rPr lang="en-US" altLang="en-US" sz="2400" dirty="0"/>
              <a:t>EPA also began providing pre-remedial site assessment funding for state and tribal conducted Targeted Brownfields Assessments (TBA). </a:t>
            </a:r>
          </a:p>
          <a:p>
            <a:pPr>
              <a:buFont typeface="Wingdings" panose="05000000000000000000" pitchFamily="2" charset="2"/>
              <a:buNone/>
            </a:pPr>
            <a:r>
              <a:rPr lang="en-US" altLang="en-US" sz="2400" dirty="0"/>
              <a:t>Both activities were financed with Superfund appropriations and funded under CERCLA Section 104(d) cooperative agreement authority (grants). </a:t>
            </a:r>
          </a:p>
        </p:txBody>
      </p:sp>
    </p:spTree>
    <p:extLst>
      <p:ext uri="{BB962C8B-B14F-4D97-AF65-F5344CB8AC3E}">
        <p14:creationId xmlns:p14="http://schemas.microsoft.com/office/powerpoint/2010/main" val="267418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xfrm>
            <a:off x="196533" y="6466334"/>
            <a:ext cx="7620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86075784-D99C-47F6-BAB2-7896FB8DC5F3}" type="slidenum">
              <a:rPr lang="en-US" altLang="en-US" sz="1200">
                <a:solidFill>
                  <a:srgbClr val="000000"/>
                </a:solidFill>
                <a:latin typeface="Arial Black" panose="020B0A04020102020204" pitchFamily="34" charset="0"/>
              </a:rPr>
              <a:pPr>
                <a:spcBef>
                  <a:spcPct val="0"/>
                </a:spcBef>
                <a:buClrTx/>
                <a:buSzTx/>
                <a:buFontTx/>
                <a:buNone/>
              </a:pPr>
              <a:t>57</a:t>
            </a:fld>
            <a:endParaRPr lang="en-US" altLang="en-US" sz="1200" dirty="0">
              <a:solidFill>
                <a:srgbClr val="000000"/>
              </a:solidFill>
              <a:latin typeface="Arial Black" panose="020B0A04020102020204" pitchFamily="34" charset="0"/>
            </a:endParaRPr>
          </a:p>
        </p:txBody>
      </p:sp>
      <p:sp>
        <p:nvSpPr>
          <p:cNvPr id="31747" name="Rectangle 6"/>
          <p:cNvSpPr>
            <a:spLocks noGrp="1" noChangeArrowheads="1"/>
          </p:cNvSpPr>
          <p:nvPr>
            <p:ph type="title"/>
          </p:nvPr>
        </p:nvSpPr>
        <p:spPr>
          <a:xfrm>
            <a:off x="7318248" y="658368"/>
            <a:ext cx="4011168" cy="914400"/>
          </a:xfrm>
        </p:spPr>
        <p:txBody>
          <a:bodyPr/>
          <a:lstStyle/>
          <a:p>
            <a:pPr eaLnBrk="1" hangingPunct="1"/>
            <a:r>
              <a:rPr lang="en-US" altLang="en-US" dirty="0"/>
              <a:t>Background</a:t>
            </a:r>
          </a:p>
        </p:txBody>
      </p:sp>
      <p:sp>
        <p:nvSpPr>
          <p:cNvPr id="31748" name="Rectangle 7"/>
          <p:cNvSpPr>
            <a:spLocks noGrp="1" noChangeArrowheads="1"/>
          </p:cNvSpPr>
          <p:nvPr>
            <p:ph type="body" idx="1"/>
          </p:nvPr>
        </p:nvSpPr>
        <p:spPr>
          <a:xfrm>
            <a:off x="378158" y="1905001"/>
            <a:ext cx="11591338" cy="4229100"/>
          </a:xfrm>
        </p:spPr>
        <p:txBody>
          <a:bodyPr/>
          <a:lstStyle/>
          <a:p>
            <a:pPr>
              <a:buFont typeface="Wingdings" panose="05000000000000000000" pitchFamily="2" charset="2"/>
              <a:buNone/>
            </a:pPr>
            <a:r>
              <a:rPr lang="en-US" altLang="en-US" u="sng" dirty="0"/>
              <a:t>2002: The “Brownfield Law”</a:t>
            </a:r>
            <a:endParaRPr lang="en-US" altLang="en-US" dirty="0"/>
          </a:p>
          <a:p>
            <a:pPr marL="0" indent="0">
              <a:buNone/>
            </a:pPr>
            <a:r>
              <a:rPr lang="en-US" altLang="en-US" sz="2400" dirty="0"/>
              <a:t>In conducting the congressional hearings that led up to the passage of the 2002 “Brownfield Law” it was stated in the legislative history: “</a:t>
            </a:r>
            <a:r>
              <a:rPr lang="en-US" altLang="en-US" sz="2400" dirty="0">
                <a:solidFill>
                  <a:schemeClr val="accent3">
                    <a:lumMod val="75000"/>
                  </a:schemeClr>
                </a:solidFill>
              </a:rPr>
              <a:t>The vast majority of contaminated sites across the Nation will </a:t>
            </a:r>
            <a:r>
              <a:rPr lang="en-US" altLang="en-US" sz="2400" u="sng" dirty="0">
                <a:solidFill>
                  <a:schemeClr val="accent3">
                    <a:lumMod val="75000"/>
                  </a:schemeClr>
                </a:solidFill>
              </a:rPr>
              <a:t>not</a:t>
            </a:r>
            <a:r>
              <a:rPr lang="en-US" altLang="en-US" sz="2400" dirty="0">
                <a:solidFill>
                  <a:schemeClr val="accent3">
                    <a:lumMod val="75000"/>
                  </a:schemeClr>
                </a:solidFill>
              </a:rPr>
              <a:t> be cleaned up by the Superfund program. </a:t>
            </a:r>
            <a:r>
              <a:rPr lang="en-US" altLang="en-US" sz="2400" dirty="0"/>
              <a:t>Instead, most sites will be cleaned up under State authority.  For example, while there are an estimated 450,000 brownfield sites, there are fewer than 1,300 NPL sites.”  </a:t>
            </a:r>
            <a:r>
              <a:rPr lang="en-US" altLang="en-US" sz="2400"/>
              <a:t>(about 1303 </a:t>
            </a:r>
            <a:r>
              <a:rPr lang="en-US" altLang="en-US" sz="2400" dirty="0"/>
              <a:t>sites </a:t>
            </a:r>
            <a:r>
              <a:rPr lang="en-US" altLang="en-US" sz="2400"/>
              <a:t>in 2016)</a:t>
            </a:r>
            <a:endParaRPr lang="en-US" altLang="en-US" sz="2400" dirty="0"/>
          </a:p>
          <a:p>
            <a:pPr>
              <a:buFont typeface="Wingdings" panose="05000000000000000000" pitchFamily="2" charset="2"/>
              <a:buNone/>
            </a:pPr>
            <a:endParaRPr lang="en-US" altLang="en-US" sz="2400" dirty="0"/>
          </a:p>
        </p:txBody>
      </p:sp>
    </p:spTree>
    <p:extLst>
      <p:ext uri="{BB962C8B-B14F-4D97-AF65-F5344CB8AC3E}">
        <p14:creationId xmlns:p14="http://schemas.microsoft.com/office/powerpoint/2010/main" val="53769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fld id="{84DE532A-D8A8-4AE6-83D3-0F8B6B222219}" type="slidenum">
              <a:rPr lang="en-US" altLang="en-US" sz="1200">
                <a:solidFill>
                  <a:srgbClr val="000000"/>
                </a:solidFill>
                <a:latin typeface="Arial Black" panose="020B0A04020102020204" pitchFamily="34" charset="0"/>
              </a:rPr>
              <a:pPr>
                <a:spcBef>
                  <a:spcPct val="0"/>
                </a:spcBef>
                <a:buClrTx/>
                <a:buSzTx/>
                <a:buFontTx/>
                <a:buNone/>
              </a:pPr>
              <a:t>58</a:t>
            </a:fld>
            <a:endParaRPr lang="en-US" altLang="en-US" sz="1200">
              <a:solidFill>
                <a:srgbClr val="000000"/>
              </a:solidFill>
              <a:latin typeface="Arial Black" panose="020B0A04020102020204" pitchFamily="34" charset="0"/>
            </a:endParaRPr>
          </a:p>
        </p:txBody>
      </p:sp>
      <p:sp>
        <p:nvSpPr>
          <p:cNvPr id="32771" name="Rectangle 6"/>
          <p:cNvSpPr>
            <a:spLocks noGrp="1" noChangeArrowheads="1"/>
          </p:cNvSpPr>
          <p:nvPr>
            <p:ph type="title"/>
          </p:nvPr>
        </p:nvSpPr>
        <p:spPr>
          <a:xfrm>
            <a:off x="7193486" y="630936"/>
            <a:ext cx="3992880" cy="914400"/>
          </a:xfrm>
        </p:spPr>
        <p:txBody>
          <a:bodyPr/>
          <a:lstStyle/>
          <a:p>
            <a:pPr eaLnBrk="1" hangingPunct="1"/>
            <a:r>
              <a:rPr lang="en-US" altLang="en-US"/>
              <a:t>Background</a:t>
            </a:r>
          </a:p>
        </p:txBody>
      </p:sp>
      <p:sp>
        <p:nvSpPr>
          <p:cNvPr id="32772" name="Rectangle 7"/>
          <p:cNvSpPr>
            <a:spLocks noGrp="1" noChangeArrowheads="1"/>
          </p:cNvSpPr>
          <p:nvPr>
            <p:ph type="body" idx="1"/>
          </p:nvPr>
        </p:nvSpPr>
        <p:spPr>
          <a:xfrm>
            <a:off x="167846" y="2019301"/>
            <a:ext cx="11783362" cy="4229100"/>
          </a:xfrm>
        </p:spPr>
        <p:txBody>
          <a:bodyPr>
            <a:normAutofit/>
          </a:bodyPr>
          <a:lstStyle/>
          <a:p>
            <a:pPr>
              <a:buFont typeface="Wingdings" panose="05000000000000000000" pitchFamily="2" charset="2"/>
              <a:buNone/>
            </a:pPr>
            <a:r>
              <a:rPr lang="en-US" altLang="en-US" u="sng" dirty="0"/>
              <a:t>2002: The “Brownfield Law”</a:t>
            </a:r>
            <a:endParaRPr lang="en-US" altLang="en-US" dirty="0"/>
          </a:p>
          <a:p>
            <a:pPr>
              <a:buFont typeface="Wingdings" panose="05000000000000000000" pitchFamily="2" charset="2"/>
              <a:buNone/>
            </a:pPr>
            <a:r>
              <a:rPr lang="en-US" altLang="en-US" sz="2400" dirty="0"/>
              <a:t>Congress: “Because the NCP (National Contingency Plan) is intended to address the nation’s worst hazardous waste sites, many of its requirements are not appropriate in the context of funding for brownfields assessment and remediation.”</a:t>
            </a:r>
          </a:p>
          <a:p>
            <a:pPr>
              <a:buFont typeface="Wingdings" panose="05000000000000000000" pitchFamily="2" charset="2"/>
              <a:buNone/>
            </a:pPr>
            <a:r>
              <a:rPr lang="en-US" altLang="en-US" sz="2400" dirty="0"/>
              <a:t> In recognition of these facts, and the need to create and improve </a:t>
            </a:r>
            <a:r>
              <a:rPr lang="en-US" altLang="en-US" sz="2400" u="sng" dirty="0"/>
              <a:t>State and Tribal cleanup capacity</a:t>
            </a:r>
            <a:r>
              <a:rPr lang="en-US" altLang="en-US" sz="2400" dirty="0"/>
              <a:t>, CERCLA was amended to add section 128(a) to provide financial assistance to States and Indian Tribes to establish or enhance response programs. </a:t>
            </a:r>
          </a:p>
        </p:txBody>
      </p:sp>
    </p:spTree>
    <p:extLst>
      <p:ext uri="{BB962C8B-B14F-4D97-AF65-F5344CB8AC3E}">
        <p14:creationId xmlns:p14="http://schemas.microsoft.com/office/powerpoint/2010/main" val="372615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1A136B-6CF8-4A4F-BC92-D59E93677C74}" type="slidenum">
              <a:rPr lang="en-US" altLang="en-US" sz="1400">
                <a:solidFill>
                  <a:srgbClr val="000000"/>
                </a:solidFill>
              </a:rPr>
              <a:pPr>
                <a:spcBef>
                  <a:spcPct val="0"/>
                </a:spcBef>
                <a:buFontTx/>
                <a:buNone/>
              </a:pPr>
              <a:t>6</a:t>
            </a:fld>
            <a:endParaRPr lang="en-US" altLang="en-US" sz="1400">
              <a:solidFill>
                <a:srgbClr val="000000"/>
              </a:solidFill>
            </a:endParaRPr>
          </a:p>
        </p:txBody>
      </p:sp>
      <p:sp>
        <p:nvSpPr>
          <p:cNvPr id="23555" name="Rectangle 6"/>
          <p:cNvSpPr>
            <a:spLocks noGrp="1" noChangeArrowheads="1"/>
          </p:cNvSpPr>
          <p:nvPr>
            <p:ph type="title"/>
          </p:nvPr>
        </p:nvSpPr>
        <p:spPr>
          <a:xfrm>
            <a:off x="4730496" y="256032"/>
            <a:ext cx="6172200" cy="914400"/>
          </a:xfrm>
        </p:spPr>
        <p:txBody>
          <a:bodyPr>
            <a:normAutofit/>
          </a:bodyPr>
          <a:lstStyle/>
          <a:p>
            <a:pPr eaLnBrk="1" hangingPunct="1"/>
            <a:r>
              <a:rPr lang="en-US" altLang="en-US" sz="4400" dirty="0"/>
              <a:t>What is the TRP for?</a:t>
            </a:r>
          </a:p>
        </p:txBody>
      </p:sp>
      <p:sp>
        <p:nvSpPr>
          <p:cNvPr id="23556" name="Rectangle 7"/>
          <p:cNvSpPr>
            <a:spLocks noGrp="1" noChangeArrowheads="1"/>
          </p:cNvSpPr>
          <p:nvPr>
            <p:ph type="body" idx="1"/>
          </p:nvPr>
        </p:nvSpPr>
        <p:spPr>
          <a:xfrm>
            <a:off x="624840" y="1786890"/>
            <a:ext cx="10058400" cy="4229100"/>
          </a:xfrm>
        </p:spPr>
        <p:txBody>
          <a:bodyPr>
            <a:normAutofit fontScale="92500" lnSpcReduction="20000"/>
          </a:bodyPr>
          <a:lstStyle/>
          <a:p>
            <a:pPr marL="0" indent="0" eaLnBrk="1" hangingPunct="1">
              <a:buNone/>
            </a:pPr>
            <a:r>
              <a:rPr lang="en-US" altLang="en-US" dirty="0">
                <a:solidFill>
                  <a:schemeClr val="tx2"/>
                </a:solidFill>
              </a:rPr>
              <a:t>Responding to releases of: </a:t>
            </a:r>
          </a:p>
          <a:p>
            <a:pPr eaLnBrk="1" hangingPunct="1">
              <a:buFont typeface="Wingdings" panose="05000000000000000000" pitchFamily="2" charset="2"/>
              <a:buChar char="Ø"/>
            </a:pPr>
            <a:r>
              <a:rPr lang="en-US" altLang="en-US" dirty="0"/>
              <a:t> hazardous substances, pollutants or contaminants;</a:t>
            </a:r>
          </a:p>
          <a:p>
            <a:pPr eaLnBrk="1" hangingPunct="1">
              <a:buFont typeface="Wingdings" panose="05000000000000000000" pitchFamily="2" charset="2"/>
              <a:buChar char="Ø"/>
            </a:pPr>
            <a:r>
              <a:rPr lang="en-US" altLang="en-US" dirty="0"/>
              <a:t> Petroleum; </a:t>
            </a:r>
          </a:p>
          <a:p>
            <a:pPr eaLnBrk="1" hangingPunct="1">
              <a:buFont typeface="Wingdings" panose="05000000000000000000" pitchFamily="2" charset="2"/>
              <a:buChar char="Ø"/>
            </a:pPr>
            <a:r>
              <a:rPr lang="en-US" altLang="en-US" dirty="0"/>
              <a:t> Controlled Substances (e.g. Meth); and</a:t>
            </a:r>
          </a:p>
          <a:p>
            <a:pPr eaLnBrk="1" hangingPunct="1">
              <a:buFont typeface="Wingdings" panose="05000000000000000000" pitchFamily="2" charset="2"/>
              <a:buChar char="Ø"/>
            </a:pPr>
            <a:r>
              <a:rPr lang="en-US" altLang="en-US" dirty="0"/>
              <a:t> Releases from “Mine scarred Lands” </a:t>
            </a:r>
          </a:p>
          <a:p>
            <a:pPr marL="0" indent="0" eaLnBrk="1" hangingPunct="1">
              <a:buNone/>
            </a:pPr>
            <a:r>
              <a:rPr lang="en-US" altLang="en-US" dirty="0">
                <a:solidFill>
                  <a:schemeClr val="accent3">
                    <a:lumMod val="75000"/>
                  </a:schemeClr>
                </a:solidFill>
              </a:rPr>
              <a:t>(past, present and future)</a:t>
            </a:r>
          </a:p>
        </p:txBody>
      </p:sp>
    </p:spTree>
    <p:extLst>
      <p:ext uri="{BB962C8B-B14F-4D97-AF65-F5344CB8AC3E}">
        <p14:creationId xmlns:p14="http://schemas.microsoft.com/office/powerpoint/2010/main" val="34557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1A136B-6CF8-4A4F-BC92-D59E93677C74}" type="slidenum">
              <a:rPr lang="en-US" altLang="en-US" sz="1400">
                <a:solidFill>
                  <a:srgbClr val="000000"/>
                </a:solidFill>
              </a:rPr>
              <a:pPr>
                <a:spcBef>
                  <a:spcPct val="0"/>
                </a:spcBef>
                <a:buFontTx/>
                <a:buNone/>
              </a:pPr>
              <a:t>7</a:t>
            </a:fld>
            <a:endParaRPr lang="en-US" altLang="en-US" sz="1400">
              <a:solidFill>
                <a:srgbClr val="000000"/>
              </a:solidFill>
            </a:endParaRPr>
          </a:p>
        </p:txBody>
      </p:sp>
      <p:sp>
        <p:nvSpPr>
          <p:cNvPr id="23555" name="Rectangle 6"/>
          <p:cNvSpPr>
            <a:spLocks noGrp="1" noChangeArrowheads="1"/>
          </p:cNvSpPr>
          <p:nvPr>
            <p:ph type="title"/>
          </p:nvPr>
        </p:nvSpPr>
        <p:spPr>
          <a:xfrm>
            <a:off x="5571744" y="795528"/>
            <a:ext cx="6172200" cy="914400"/>
          </a:xfrm>
        </p:spPr>
        <p:txBody>
          <a:bodyPr>
            <a:normAutofit/>
          </a:bodyPr>
          <a:lstStyle/>
          <a:p>
            <a:pPr eaLnBrk="1" hangingPunct="1"/>
            <a:r>
              <a:rPr lang="en-US" altLang="en-US" sz="4400" dirty="0"/>
              <a:t>What is the TRP for?</a:t>
            </a:r>
          </a:p>
        </p:txBody>
      </p:sp>
      <p:sp>
        <p:nvSpPr>
          <p:cNvPr id="23556" name="Rectangle 7"/>
          <p:cNvSpPr>
            <a:spLocks noGrp="1" noChangeArrowheads="1"/>
          </p:cNvSpPr>
          <p:nvPr>
            <p:ph type="body" idx="1"/>
          </p:nvPr>
        </p:nvSpPr>
        <p:spPr>
          <a:xfrm>
            <a:off x="542544" y="2061210"/>
            <a:ext cx="10058400" cy="4229100"/>
          </a:xfrm>
        </p:spPr>
        <p:txBody>
          <a:bodyPr>
            <a:normAutofit/>
          </a:bodyPr>
          <a:lstStyle/>
          <a:p>
            <a:pPr eaLnBrk="1" hangingPunct="1"/>
            <a:r>
              <a:rPr lang="en-US" altLang="en-US" dirty="0"/>
              <a:t>Identifying and assessing “Brownfields”</a:t>
            </a:r>
          </a:p>
          <a:p>
            <a:pPr marL="0" indent="0" eaLnBrk="1" hangingPunct="1">
              <a:buNone/>
            </a:pPr>
            <a:r>
              <a:rPr lang="en-US" altLang="en-US" dirty="0"/>
              <a:t>  </a:t>
            </a:r>
            <a:r>
              <a:rPr lang="en-US" altLang="en-US" dirty="0">
                <a:solidFill>
                  <a:schemeClr val="accent3">
                    <a:lumMod val="75000"/>
                  </a:schemeClr>
                </a:solidFill>
              </a:rPr>
              <a:t>(</a:t>
            </a:r>
            <a:r>
              <a:rPr lang="en-US" altLang="en-US" i="1" dirty="0">
                <a:solidFill>
                  <a:schemeClr val="accent3">
                    <a:lumMod val="75000"/>
                  </a:schemeClr>
                </a:solidFill>
              </a:rPr>
              <a:t>What is a Brownfield? See Element 1!) </a:t>
            </a:r>
            <a:r>
              <a:rPr lang="en-US" altLang="en-US" dirty="0"/>
              <a:t> </a:t>
            </a:r>
          </a:p>
          <a:p>
            <a:pPr eaLnBrk="1" hangingPunct="1"/>
            <a:r>
              <a:rPr lang="en-US" altLang="en-US" dirty="0"/>
              <a:t>Tribes protecting public health and the environment</a:t>
            </a:r>
          </a:p>
          <a:p>
            <a:pPr eaLnBrk="1" hangingPunct="1"/>
            <a:r>
              <a:rPr lang="en-US" altLang="en-US" dirty="0"/>
              <a:t>You and your community!  </a:t>
            </a:r>
          </a:p>
        </p:txBody>
      </p:sp>
    </p:spTree>
    <p:extLst>
      <p:ext uri="{BB962C8B-B14F-4D97-AF65-F5344CB8AC3E}">
        <p14:creationId xmlns:p14="http://schemas.microsoft.com/office/powerpoint/2010/main" val="400592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2209801" y="5780088"/>
            <a:ext cx="77835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a:solidFill>
                  <a:srgbClr val="FFFFFF"/>
                </a:solidFill>
                <a:cs typeface="Arial" panose="020B0604020202020204" pitchFamily="34" charset="0"/>
              </a:rPr>
              <a:t>Ina Nez Perce – Director Tribal Env. Dept.</a:t>
            </a:r>
          </a:p>
          <a:p>
            <a:pPr fontAlgn="base">
              <a:spcBef>
                <a:spcPct val="0"/>
              </a:spcBef>
              <a:spcAft>
                <a:spcPct val="0"/>
              </a:spcAft>
              <a:buFontTx/>
              <a:buNone/>
            </a:pPr>
            <a:r>
              <a:rPr lang="en-US" altLang="en-US">
                <a:solidFill>
                  <a:srgbClr val="FFFFFF"/>
                </a:solidFill>
                <a:cs typeface="Arial" panose="020B0604020202020204" pitchFamily="34" charset="0"/>
              </a:rPr>
              <a:t>Fort Belknap Indian Community, MT</a:t>
            </a:r>
          </a:p>
        </p:txBody>
      </p:sp>
      <p:pic>
        <p:nvPicPr>
          <p:cNvPr id="4" name="FBIC TRP Staff knowledge.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714500" y="0"/>
            <a:ext cx="86487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879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58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C:\Documents and Settings\Mickey Hartnett\Local Settings\Temporary Internet Files\Content.IE5\CW5CZSIW\MP90038758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1" y="2895601"/>
            <a:ext cx="5472113"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6" descr="C:\Documents and Settings\Mickey Hartnett\Local Settings\Temporary Internet Files\Content.IE5\IURFTG1R\MP9004006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895601"/>
            <a:ext cx="302895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276600" y="304801"/>
            <a:ext cx="5575294" cy="258532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FF0000"/>
                </a:solidFill>
                <a:effectLst>
                  <a:outerShdw blurRad="50800" dist="39000" dir="5460000" algn="tl">
                    <a:srgbClr val="000000">
                      <a:alpha val="38000"/>
                    </a:srgbClr>
                  </a:outerShdw>
                </a:effectLst>
                <a:cs typeface="Arial" panose="020B0604020202020204" pitchFamily="34" charset="0"/>
              </a:rPr>
              <a:t>Know the </a:t>
            </a:r>
          </a:p>
          <a:p>
            <a:pPr algn="ctr">
              <a:defRPr/>
            </a:pPr>
            <a:r>
              <a:rPr lang="en-US" sz="5400" b="1" dirty="0">
                <a:ln w="11430"/>
                <a:solidFill>
                  <a:srgbClr val="FF0000"/>
                </a:solidFill>
                <a:effectLst>
                  <a:outerShdw blurRad="50800" dist="39000" dir="5460000" algn="tl">
                    <a:srgbClr val="000000">
                      <a:alpha val="38000"/>
                    </a:srgbClr>
                  </a:outerShdw>
                </a:effectLst>
                <a:cs typeface="Arial" panose="020B0604020202020204" pitchFamily="34" charset="0"/>
              </a:rPr>
              <a:t>Govt. Agencies </a:t>
            </a:r>
          </a:p>
          <a:p>
            <a:pPr algn="ctr">
              <a:defRPr/>
            </a:pPr>
            <a:r>
              <a:rPr lang="en-US" sz="5400" b="1" dirty="0">
                <a:ln w="11430"/>
                <a:solidFill>
                  <a:srgbClr val="FF0000"/>
                </a:solidFill>
                <a:effectLst>
                  <a:outerShdw blurRad="50800" dist="39000" dir="5460000" algn="tl">
                    <a:srgbClr val="000000">
                      <a:alpha val="38000"/>
                    </a:srgbClr>
                  </a:outerShdw>
                </a:effectLst>
                <a:cs typeface="Arial" panose="020B0604020202020204" pitchFamily="34" charset="0"/>
              </a:rPr>
              <a:t>alphabet soup</a:t>
            </a:r>
          </a:p>
        </p:txBody>
      </p:sp>
    </p:spTree>
    <p:extLst>
      <p:ext uri="{BB962C8B-B14F-4D97-AF65-F5344CB8AC3E}">
        <p14:creationId xmlns:p14="http://schemas.microsoft.com/office/powerpoint/2010/main" val="3435031520"/>
      </p:ext>
    </p:extLst>
  </p:cSld>
  <p:clrMapOvr>
    <a:masterClrMapping/>
  </p:clrMapOvr>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10.xml><?xml version="1.0" encoding="utf-8"?>
<a:theme xmlns:a="http://schemas.openxmlformats.org/drawingml/2006/main" name="3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11.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3.xml><?xml version="1.0" encoding="utf-8"?>
<a:theme xmlns:a="http://schemas.openxmlformats.org/drawingml/2006/main" name="1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docProps/app.xml><?xml version="1.0" encoding="utf-8"?>
<Properties xmlns="http://schemas.openxmlformats.org/officeDocument/2006/extended-properties" xmlns:vt="http://schemas.openxmlformats.org/officeDocument/2006/docPropsVTypes">
  <Template>Nature presentation, illustrated landscape design  (widescreen)</Template>
  <TotalTime>510</TotalTime>
  <Words>2801</Words>
  <Application>Microsoft Office PowerPoint</Application>
  <PresentationFormat>Widescreen</PresentationFormat>
  <Paragraphs>338</Paragraphs>
  <Slides>58</Slides>
  <Notes>4</Notes>
  <HiddenSlides>0</HiddenSlides>
  <MMClips>2</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58</vt:i4>
      </vt:variant>
    </vt:vector>
  </HeadingPairs>
  <TitlesOfParts>
    <vt:vector size="74" baseType="lpstr">
      <vt:lpstr>Arial</vt:lpstr>
      <vt:lpstr>Arial Black</vt:lpstr>
      <vt:lpstr>Calibri</vt:lpstr>
      <vt:lpstr>Segoe Print</vt:lpstr>
      <vt:lpstr>Times New Roman</vt:lpstr>
      <vt:lpstr>Wingdings</vt:lpstr>
      <vt:lpstr>Nature Illustration 16x9</vt:lpstr>
      <vt:lpstr>1_Nature Illustration 16x9</vt:lpstr>
      <vt:lpstr>1_Default Design</vt:lpstr>
      <vt:lpstr>2_Default Design</vt:lpstr>
      <vt:lpstr>1_Radial</vt:lpstr>
      <vt:lpstr>5_Default Design</vt:lpstr>
      <vt:lpstr>6_Default Design</vt:lpstr>
      <vt:lpstr>2_Radial</vt:lpstr>
      <vt:lpstr>2_Nature Illustration 16x9</vt:lpstr>
      <vt:lpstr>3_Nature Illustration 16x9</vt:lpstr>
      <vt:lpstr>Tribal TAB Program</vt:lpstr>
      <vt:lpstr>Tribal TAB in Alaska</vt:lpstr>
      <vt:lpstr>PowerPoint Presentation</vt:lpstr>
      <vt:lpstr>ANTHC TRP Role:</vt:lpstr>
      <vt:lpstr>Purpose &amp; Scope of the TRP</vt:lpstr>
      <vt:lpstr>What is the TRP for?</vt:lpstr>
      <vt:lpstr>What is the TRP for?</vt:lpstr>
      <vt:lpstr>PowerPoint Presentation</vt:lpstr>
      <vt:lpstr>PowerPoint Presentation</vt:lpstr>
      <vt:lpstr>Learn the Language of TRP Acronyms</vt:lpstr>
      <vt:lpstr>TRP is intended to address:</vt:lpstr>
      <vt:lpstr>TRP is intended to address:</vt:lpstr>
      <vt:lpstr>TRP is intended to address:</vt:lpstr>
      <vt:lpstr>TRP is intended to address:</vt:lpstr>
      <vt:lpstr>TRP is intended to address:</vt:lpstr>
      <vt:lpstr>TRP is intended to address:</vt:lpstr>
      <vt:lpstr>TRP in intended to address:</vt:lpstr>
      <vt:lpstr>PowerPoint Presentation</vt:lpstr>
      <vt:lpstr>PowerPoint Presentation</vt:lpstr>
      <vt:lpstr>The “Law”</vt:lpstr>
      <vt:lpstr>The “Law”</vt:lpstr>
      <vt:lpstr>Translation?</vt:lpstr>
      <vt:lpstr>The “Law”</vt:lpstr>
      <vt:lpstr>Tribal Response Program</vt:lpstr>
      <vt:lpstr>The “Law”</vt:lpstr>
      <vt:lpstr>The “Law”</vt:lpstr>
      <vt:lpstr>The “Law”</vt:lpstr>
      <vt:lpstr>The “Law”</vt:lpstr>
      <vt:lpstr>128(a) Grant awarded:</vt:lpstr>
      <vt:lpstr>The “Law”</vt:lpstr>
      <vt:lpstr>Goals of EPA TRP Funding</vt:lpstr>
      <vt:lpstr>128(a) Grants</vt:lpstr>
      <vt:lpstr>EPA 128(a) Guidance</vt:lpstr>
      <vt:lpstr>Impacts of 128(a)</vt:lpstr>
      <vt:lpstr>Impacts of 128(a)</vt:lpstr>
      <vt:lpstr>Impacts on Other Programs </vt:lpstr>
      <vt:lpstr>Impacts on Other Programs</vt:lpstr>
      <vt:lpstr>Tribal Issues</vt:lpstr>
      <vt:lpstr>Tribal Lessons Learned</vt:lpstr>
      <vt:lpstr>Further Implementation</vt:lpstr>
      <vt:lpstr>EPA Tribal Partnership</vt:lpstr>
      <vt:lpstr>PowerPoint Presentation</vt:lpstr>
      <vt:lpstr>References:</vt:lpstr>
      <vt:lpstr>TAB Assistance to Alaska Tribes: Contacts </vt:lpstr>
      <vt:lpstr>TAB Assistance to Tribes: Contacts </vt:lpstr>
      <vt:lpstr>The End  Purpose  &amp;  Scope of the TRP   Tier I-1</vt:lpstr>
      <vt:lpstr>Background to the “Law”</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 Hartnett</dc:creator>
  <cp:lastModifiedBy>M Hartnett</cp:lastModifiedBy>
  <cp:revision>96</cp:revision>
  <dcterms:created xsi:type="dcterms:W3CDTF">2017-03-02T19:02:15Z</dcterms:created>
  <dcterms:modified xsi:type="dcterms:W3CDTF">2018-08-09T16:10:51Z</dcterms:modified>
</cp:coreProperties>
</file>